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7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Pratiques inclusives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D0-40AA-AAAB-6B9582F9CC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D0-40AA-AAAB-6B9582F9CC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D0-40AA-AAAB-6B9582F9CC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D0-40AA-AAAB-6B9582F9CC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pour toutes les rencontres</c:v>
                </c:pt>
                <c:pt idx="1">
                  <c:v>pour la plupart des rencontres</c:v>
                </c:pt>
                <c:pt idx="2">
                  <c:v>pour quelques rencontres</c:v>
                </c:pt>
                <c:pt idx="3">
                  <c:v>non, pas vraiment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23</c:v>
                </c:pt>
                <c:pt idx="1">
                  <c:v>30</c:v>
                </c:pt>
                <c:pt idx="2">
                  <c:v>30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D0-40AA-AAAB-6B9582F9CC5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28531329623249E-2"/>
          <c:y val="0.1106024397854371"/>
          <c:w val="0.24905571772165591"/>
          <c:h val="0.72062010406434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solidFill>
        <a:sysClr val="window" lastClr="FFFFFF">
          <a:lumMod val="65000"/>
        </a:sysClr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A quel moment de la RSA, les adaptations se réalisent</c:v>
                </c:pt>
              </c:strCache>
            </c:strRef>
          </c:tx>
          <c:spPr>
            <a:ln w="76200"/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BF-4550-91C5-29FA15D5DE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BF-4550-91C5-29FA15D5DE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BF-4550-91C5-29FA15D5DE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BF-4550-91C5-29FA15D5DE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à l'inscription et à l'arrivée</c:v>
                </c:pt>
                <c:pt idx="1">
                  <c:v>àl'inscription</c:v>
                </c:pt>
                <c:pt idx="2">
                  <c:v>à l'inscription et pendant</c:v>
                </c:pt>
                <c:pt idx="3">
                  <c:v>pas d'adaptations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37</c:v>
                </c:pt>
                <c:pt idx="1">
                  <c:v>20</c:v>
                </c:pt>
                <c:pt idx="2">
                  <c:v>17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BF-4550-91C5-29FA15D5D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291283266999451E-2"/>
          <c:y val="8.6196798747784423E-2"/>
          <c:w val="0.23955520215724749"/>
          <c:h val="0.8587864700933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solidFill>
        <a:sysClr val="window" lastClr="FFFFFF">
          <a:lumMod val="65000"/>
        </a:sysClr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8ADB4-A9FA-4599-AD2E-DE55845E4608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7687C-F656-47F0-BD09-69CC477C05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40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94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1F70-2119-2593-443D-C6B7193BB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9A56F5-5F03-90E6-81D5-65B7AA9B5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BF1DA5-6E75-F997-FB5C-A75329F94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Diapositive 10 : </a:t>
            </a:r>
          </a:p>
          <a:p>
            <a:endParaRPr lang="fr-FR" sz="1200" b="1" dirty="0"/>
          </a:p>
          <a:p>
            <a:r>
              <a:rPr lang="fr-FR" sz="1200" b="1" dirty="0"/>
              <a:t>Améliorer l’information préalable sur le </a:t>
            </a:r>
            <a:r>
              <a:rPr lang="fr-FR" sz="1200" dirty="0"/>
              <a:t>public de la rencontre par</a:t>
            </a:r>
            <a:r>
              <a:rPr lang="fr-FR" sz="1200" b="1" dirty="0"/>
              <a:t> la « carte navette »</a:t>
            </a:r>
          </a:p>
          <a:p>
            <a:endParaRPr lang="fr-FR" sz="1200" b="1" dirty="0"/>
          </a:p>
          <a:p>
            <a:r>
              <a:rPr lang="fr-FR" sz="1200" b="1" dirty="0"/>
              <a:t>Donc mieux communiquer </a:t>
            </a:r>
            <a:r>
              <a:rPr lang="fr-FR" sz="1200" dirty="0"/>
              <a:t>avec les enseignants, les familles, les professionnels de la santé, les associations spécialisées, </a:t>
            </a:r>
            <a:r>
              <a:rPr lang="fr-FR" sz="1200" dirty="0" err="1"/>
              <a:t>etc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2B56DA-7870-E470-540F-3477C2396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497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D7A7D-A8F9-8BDF-9C70-881AAC9F7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E9910F-CE4D-CCFE-0E06-B043AC166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33AF24-00E7-E7CD-AF2A-3B39CF6DC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Diapositive 11 :</a:t>
            </a:r>
          </a:p>
          <a:p>
            <a:endParaRPr lang="fr-FR" sz="1200" dirty="0"/>
          </a:p>
          <a:p>
            <a:r>
              <a:rPr lang="fr-FR" sz="1200" dirty="0"/>
              <a:t>Pour mieux inclure, </a:t>
            </a:r>
          </a:p>
          <a:p>
            <a:r>
              <a:rPr lang="fr-FR" sz="1200" b="1" dirty="0"/>
              <a:t>des moyens humains supplémentaires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18F88D-CB9F-2769-4A80-FD39B1DA7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9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8C688-4709-D2DF-07E8-D708E30A3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D8023A-3781-7A3F-0324-BCA78D463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604835-190D-004D-780F-940C4C5B0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Diapositive 12 :</a:t>
            </a:r>
          </a:p>
          <a:p>
            <a:endParaRPr lang="fr-FR" sz="1200" dirty="0"/>
          </a:p>
          <a:p>
            <a:r>
              <a:rPr lang="fr-FR" sz="1200" dirty="0"/>
              <a:t>Pour mieux inclure, </a:t>
            </a:r>
          </a:p>
          <a:p>
            <a:endParaRPr lang="fr-FR" sz="1200" dirty="0"/>
          </a:p>
          <a:p>
            <a:r>
              <a:rPr lang="fr-FR" sz="1200" b="1" dirty="0"/>
              <a:t>du matériel spécifique comme une signalétique adaptée et simplifiée le plus souvent, </a:t>
            </a:r>
          </a:p>
          <a:p>
            <a:endParaRPr lang="fr-FR" sz="1200" b="1" dirty="0"/>
          </a:p>
          <a:p>
            <a:r>
              <a:rPr lang="fr-FR" sz="1200" b="1" dirty="0"/>
              <a:t>pour permettre un aménagement de l’accessibilité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0E41C0-C20E-F070-20B2-162C3CBA0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16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42AB-0C17-500B-F95D-D86F0F7F7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9ED216-16D8-3637-F51D-D99F141D5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AEE524-F1D0-FE95-3B7F-EF695A393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Diapositive 13 :</a:t>
            </a:r>
          </a:p>
          <a:p>
            <a:endParaRPr lang="fr-FR" sz="1200" dirty="0"/>
          </a:p>
          <a:p>
            <a:r>
              <a:rPr lang="fr-FR" sz="1200" dirty="0"/>
              <a:t>Pour mieux inclure, </a:t>
            </a:r>
          </a:p>
          <a:p>
            <a:r>
              <a:rPr lang="fr-FR" sz="1200" b="1" dirty="0"/>
              <a:t>des moyens financiers</a:t>
            </a:r>
          </a:p>
          <a:p>
            <a:endParaRPr lang="fr-FR" sz="1200" b="1" dirty="0"/>
          </a:p>
          <a:p>
            <a:r>
              <a:rPr lang="fr-FR" sz="1200" b="1" dirty="0"/>
              <a:t>pour l’acquisition de matériel</a:t>
            </a:r>
          </a:p>
          <a:p>
            <a:endParaRPr lang="fr-FR" sz="1200" b="1" dirty="0"/>
          </a:p>
          <a:p>
            <a:r>
              <a:rPr lang="fr-FR" sz="1200" dirty="0"/>
              <a:t>permettant, entre autres, une meilleure accessibilité.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96D612-82A0-53E8-654A-689A0695F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929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CBE0B-5058-9E81-52A4-B5356FFC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1F9D3D5-F84B-608B-0F9A-C95E62C5F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9B44853-062B-5484-2D80-97A9363EF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/>
              <a:t>Conclusion </a:t>
            </a:r>
            <a:r>
              <a:rPr lang="fr-FR" sz="1200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dans notre fédération USEP la volonté d’inclure est présente,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nous mettons en évidence « déjà du réalisé »,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mais il nous reste, avec vous, encore du travail !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B58483-5049-4688-8D24-CE35244A7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4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FD4A7-1513-3728-6054-05710A3E1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265EEB-57D7-ED0D-7671-474498734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8379AC0-149F-8EB6-CC18-BCEB40C9F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Diapositive 2 :</a:t>
            </a:r>
          </a:p>
          <a:p>
            <a:endParaRPr lang="fr-FR" sz="1200" b="1" dirty="0"/>
          </a:p>
          <a:p>
            <a:r>
              <a:rPr lang="fr-FR" sz="1200" dirty="0"/>
              <a:t>L’enquête, </a:t>
            </a:r>
            <a:r>
              <a:rPr lang="fr-FR" sz="1200" u="sng" dirty="0"/>
              <a:t>sous forme de questionnaire, </a:t>
            </a:r>
            <a:r>
              <a:rPr lang="fr-FR" sz="1200" dirty="0"/>
              <a:t>a eu lieu en </a:t>
            </a:r>
            <a:r>
              <a:rPr lang="fr-FR" sz="1200" u="sng" dirty="0"/>
              <a:t>octobre dernier.</a:t>
            </a:r>
          </a:p>
          <a:p>
            <a:endParaRPr lang="fr-FR" sz="1200" dirty="0"/>
          </a:p>
          <a:p>
            <a:r>
              <a:rPr lang="fr-FR" sz="1200" u="sng" dirty="0"/>
              <a:t>30 de nos comités départementaux y ont répondu.</a:t>
            </a:r>
          </a:p>
          <a:p>
            <a:endParaRPr lang="fr-FR" sz="1200" dirty="0"/>
          </a:p>
          <a:p>
            <a:r>
              <a:rPr lang="fr-FR" sz="1200" dirty="0"/>
              <a:t>Le questionnaire a été élaboré par le Groupe national « Pratiques inclusives » </a:t>
            </a:r>
          </a:p>
          <a:p>
            <a:endParaRPr lang="fr-FR" sz="1200" dirty="0"/>
          </a:p>
          <a:p>
            <a:r>
              <a:rPr lang="fr-FR" sz="1200" dirty="0"/>
              <a:t>puis opérationnalisé par le « Laboratoire des pratiques », </a:t>
            </a:r>
          </a:p>
          <a:p>
            <a:r>
              <a:rPr lang="fr-FR" sz="1200" dirty="0"/>
              <a:t>que je remercie.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1A8A2D-8BAB-DF91-63B8-E3ED35C79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6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D8D36-0C5A-23DA-7902-710343AB9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570F49-3725-1C4C-2497-28B6A88CC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95ED1F-134A-E28A-B335-1C5022116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Partie 1 : </a:t>
            </a:r>
            <a:r>
              <a:rPr lang="fr-FR" sz="1200" dirty="0"/>
              <a:t>La première partie de l’enquête vise à décrire une rencontre « la plus aboutie en termes de pratiques inclusives »,</a:t>
            </a:r>
          </a:p>
          <a:p>
            <a:r>
              <a:rPr lang="fr-FR" sz="1200" b="1" dirty="0"/>
              <a:t>Diapositive 3 :</a:t>
            </a:r>
          </a:p>
          <a:p>
            <a:r>
              <a:rPr lang="fr-FR" sz="1200" dirty="0"/>
              <a:t>majoritairement, cette rencontre : </a:t>
            </a:r>
          </a:p>
          <a:p>
            <a:r>
              <a:rPr lang="fr-FR" sz="1200" dirty="0"/>
              <a:t>- est </a:t>
            </a:r>
            <a:r>
              <a:rPr lang="fr-FR" sz="1200" dirty="0">
                <a:solidFill>
                  <a:srgbClr val="FF0000"/>
                </a:solidFill>
              </a:rPr>
              <a:t>départementale</a:t>
            </a:r>
          </a:p>
          <a:p>
            <a:r>
              <a:rPr lang="fr-FR" sz="1200" dirty="0"/>
              <a:t>- regroupe des enfants de </a:t>
            </a:r>
            <a:r>
              <a:rPr lang="fr-FR" sz="1200" dirty="0">
                <a:solidFill>
                  <a:srgbClr val="FF0000"/>
                </a:solidFill>
              </a:rPr>
              <a:t>Cycle 3, </a:t>
            </a:r>
            <a:r>
              <a:rPr lang="fr-FR" sz="1200" dirty="0"/>
              <a:t>voire de C2 et C3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accueille </a:t>
            </a:r>
            <a:r>
              <a:rPr lang="fr-FR" sz="1200" dirty="0">
                <a:solidFill>
                  <a:srgbClr val="FF0000"/>
                </a:solidFill>
              </a:rPr>
              <a:t>moins de 200 enfants</a:t>
            </a:r>
          </a:p>
          <a:p>
            <a:pPr marL="285750" indent="-285750">
              <a:buFontTx/>
              <a:buChar char="-"/>
            </a:pPr>
            <a:endParaRPr lang="fr-FR" sz="1200" dirty="0">
              <a:solidFill>
                <a:srgbClr val="FF0000"/>
              </a:solidFill>
            </a:endParaRPr>
          </a:p>
          <a:p>
            <a:r>
              <a:rPr lang="fr-FR" sz="1200" dirty="0">
                <a:solidFill>
                  <a:srgbClr val="FF0000"/>
                </a:solidFill>
              </a:rPr>
              <a:t>- Les Activités Physiques Sportives et artistiques supports sont variées :</a:t>
            </a:r>
          </a:p>
          <a:p>
            <a:pPr marL="0" indent="0">
              <a:buNone/>
            </a:pPr>
            <a:r>
              <a:rPr lang="fr-FR" sz="1200" dirty="0"/>
              <a:t>- activités d’opposition en équipes ou en duel, </a:t>
            </a:r>
          </a:p>
          <a:p>
            <a:pPr marL="0" indent="0">
              <a:buNone/>
            </a:pPr>
            <a:r>
              <a:rPr lang="fr-FR" sz="1200" dirty="0"/>
              <a:t>- activités athlétiques, </a:t>
            </a:r>
          </a:p>
          <a:p>
            <a:pPr marL="0" indent="0">
              <a:buNone/>
            </a:pPr>
            <a:r>
              <a:rPr lang="fr-FR" sz="1200" dirty="0"/>
              <a:t>- activités de pleine nature, 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activités gymniques, </a:t>
            </a:r>
          </a:p>
          <a:p>
            <a:endParaRPr lang="fr-FR" sz="1200" dirty="0"/>
          </a:p>
          <a:p>
            <a:pPr marL="0" indent="0">
              <a:buNone/>
            </a:pPr>
            <a:r>
              <a:rPr lang="fr-FR" sz="1200" dirty="0"/>
              <a:t>- cette liste n’est pas exhaustive</a:t>
            </a:r>
          </a:p>
          <a:p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AB720F-5D53-AF1C-A419-62180C798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14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20529-30C1-5A3C-80D3-F1F3EDD65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5A3406E-F1EF-7CCF-78AE-E402DADF4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67D2D32-0804-F2FD-2CAD-C61502925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Diapositive 4</a:t>
            </a:r>
          </a:p>
          <a:p>
            <a:r>
              <a:rPr lang="fr-FR" sz="1200" dirty="0"/>
              <a:t>1. ….</a:t>
            </a:r>
          </a:p>
          <a:p>
            <a:r>
              <a:rPr lang="fr-FR" sz="1200" dirty="0"/>
              <a:t>2. A 80% ces rencontres ont permis des adaptations qui </a:t>
            </a:r>
            <a:r>
              <a:rPr lang="fr-FR" sz="1200" u="sng" dirty="0"/>
              <a:t>ont bénéficié à tous</a:t>
            </a:r>
          </a:p>
          <a:p>
            <a:r>
              <a:rPr lang="fr-FR" sz="1200" dirty="0"/>
              <a:t>3. Ces adaptations ont été mises en place suite :</a:t>
            </a:r>
          </a:p>
          <a:p>
            <a:r>
              <a:rPr lang="fr-FR" sz="1200" dirty="0"/>
              <a:t>-    </a:t>
            </a:r>
            <a:r>
              <a:rPr lang="fr-FR" sz="1200" u="sng" dirty="0"/>
              <a:t>à une prise de contact avec les enseignants des élèves concernés</a:t>
            </a:r>
          </a:p>
          <a:p>
            <a:pPr marL="171450" indent="-171450">
              <a:buFontTx/>
              <a:buChar char="-"/>
            </a:pPr>
            <a:r>
              <a:rPr lang="fr-FR" sz="1200" u="sng" dirty="0"/>
              <a:t>à une prise de contact avec des personnels Education nationale  </a:t>
            </a:r>
            <a:r>
              <a:rPr lang="fr-FR" sz="1200" dirty="0"/>
              <a:t>: </a:t>
            </a:r>
          </a:p>
          <a:p>
            <a:pPr marL="0" indent="0">
              <a:buFontTx/>
              <a:buNone/>
            </a:pPr>
            <a:r>
              <a:rPr lang="fr-FR" sz="1200" dirty="0"/>
              <a:t>Conseillers pédagogiques de circonscription en Éducation physique et sportive, </a:t>
            </a:r>
          </a:p>
          <a:p>
            <a:pPr marL="0" indent="0">
              <a:buFontTx/>
              <a:buNone/>
            </a:pPr>
            <a:r>
              <a:rPr lang="fr-FR" sz="1200" dirty="0"/>
              <a:t>CP Adaptation scolaire et scolarisation des élèves handicapés ou CP du Service départemental de l’école inclusive</a:t>
            </a:r>
          </a:p>
          <a:p>
            <a:r>
              <a:rPr lang="fr-FR" sz="1200" dirty="0"/>
              <a:t>4</a:t>
            </a:r>
            <a:r>
              <a:rPr lang="fr-FR" sz="1200" u="sng" dirty="0"/>
              <a:t>. Ces rencontres peuvent combiner plusieurs adaptations concernant : </a:t>
            </a:r>
          </a:p>
          <a:p>
            <a:r>
              <a:rPr lang="fr-FR" sz="1200" dirty="0"/>
              <a:t>- Le matériel -&gt; ex :  utilisation de ballons plus légers qu’habituellement</a:t>
            </a:r>
          </a:p>
          <a:p>
            <a:pPr marL="0" indent="0">
              <a:buFontTx/>
              <a:buNone/>
            </a:pPr>
            <a:r>
              <a:rPr lang="fr-FR" sz="1200" dirty="0"/>
              <a:t>- Le corps -&gt; ex : création d’une zone de protection autour de certains joueurs</a:t>
            </a:r>
          </a:p>
          <a:p>
            <a:r>
              <a:rPr lang="fr-FR" sz="1200" dirty="0"/>
              <a:t>- Le temps -&gt; ex : réduction de la durée d’un des parcours</a:t>
            </a:r>
          </a:p>
          <a:p>
            <a:r>
              <a:rPr lang="fr-FR" sz="1200" dirty="0"/>
              <a:t>- L’espace -&gt; ex : création de zones de repos délimitées par des plots</a:t>
            </a:r>
          </a:p>
          <a:p>
            <a:r>
              <a:rPr lang="fr-FR" sz="1200" dirty="0"/>
              <a:t>- Le relation à l’autre -&gt; ex : un enfant accompagne un autre enfant pour le guider dans sa pratique</a:t>
            </a:r>
          </a:p>
          <a:p>
            <a:r>
              <a:rPr lang="fr-FR" sz="1200" dirty="0"/>
              <a:t>- Les règles du jeu -&gt; ex  : des équipes mixtes (enfants à Besoin éducatif particulier et enfants dits « ordinaires 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5. </a:t>
            </a:r>
            <a:r>
              <a:rPr lang="fr-FR" sz="1200" u="sng" dirty="0"/>
              <a:t>Majoritairement les enfants viennent du milieu « ordinaire », c’est-à-dire d’associations USEP d’écoles, </a:t>
            </a:r>
            <a:r>
              <a:rPr lang="fr-FR" sz="1200" dirty="0"/>
              <a:t>quelques-uns viennent d’établissements spécialisés..</a:t>
            </a:r>
          </a:p>
          <a:p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88C429-DBE0-12F2-8588-800E1A631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34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B0BA-4834-7317-C718-9EF1B227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CE870A-8D9C-3934-373F-5E84F67E7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877161-3E21-4BB1-440E-86D1FDB84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Deuxième partie du diaporama : </a:t>
            </a:r>
          </a:p>
          <a:p>
            <a:r>
              <a:rPr lang="fr-FR" sz="1200" b="1" dirty="0"/>
              <a:t>l’organisation qui permet ces inclusions</a:t>
            </a:r>
          </a:p>
          <a:p>
            <a:endParaRPr lang="fr-FR" sz="1200" b="1" dirty="0"/>
          </a:p>
          <a:p>
            <a:r>
              <a:rPr lang="fr-FR" sz="1200" b="1" dirty="0"/>
              <a:t>Diapositive 5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Les pratiques sont inclusives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à 30% pour la plupart des rencontres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à 30 % pour quelques rencontres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à 23 % pour toutes les rencontres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à 17 % ces rencontres sont estimées non vraiment inclusives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b="1" dirty="0"/>
          </a:p>
          <a:p>
            <a:r>
              <a:rPr lang="fr-FR" sz="1200" dirty="0"/>
              <a:t>Les partenaires les plus cités : </a:t>
            </a:r>
          </a:p>
          <a:p>
            <a:r>
              <a:rPr lang="fr-FR" sz="1200" dirty="0"/>
              <a:t>le Comité Départemental Sport Adapté  </a:t>
            </a:r>
          </a:p>
          <a:p>
            <a:r>
              <a:rPr lang="fr-FR" sz="1200" dirty="0"/>
              <a:t>et le Comité départemental Handisport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45F8A8-7BE7-BF78-A7CB-F97E53CA1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98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D8A02-6F16-DAB8-7270-E3E033947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3DABADD-3A27-B2B9-B58E-EE9B83212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ACF4DC-8FC5-8E8F-CF3D-36473AF58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Diapositive 6 :</a:t>
            </a:r>
          </a:p>
          <a:p>
            <a:endParaRPr lang="fr-FR" sz="1200" b="1" dirty="0"/>
          </a:p>
          <a:p>
            <a:r>
              <a:rPr lang="fr-FR" sz="1200" dirty="0"/>
              <a:t>Les adaptations se réalisent  :</a:t>
            </a:r>
          </a:p>
          <a:p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/>
              <a:t>à 37 % à l’inscription et sont complétées à l’arrivée sur le lieu de la rencontre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à 24 % à l’inscription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à 17 % à l’inscription et pendant la rencontre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/>
              <a:t>à 20 %, les adaptations ne sont pas anticipées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b="1" dirty="0"/>
              <a:t>Il manque sur le diagramme en secteurs angulaires  : </a:t>
            </a:r>
          </a:p>
          <a:p>
            <a:r>
              <a:rPr lang="fr-FR" sz="1200" b="1" dirty="0"/>
              <a:t>2% de non réponses à cette question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B16A14-AD66-37EA-4BB0-6D3D32A77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85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A80BF-5AF0-4626-D8C6-4950275B7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E598E6-D5F7-A1F6-935A-8E901A0A7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1232A4B-AD93-94B9-EB84-76E989643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Diapositive 7 :</a:t>
            </a: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80% des Comités départementaux utilisent d’ une à quatre</a:t>
            </a:r>
            <a:r>
              <a:rPr lang="fr-FR" sz="1200" u="sng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/>
              <a:t>des ressources suivantes proposées par l’USEP nationale</a:t>
            </a:r>
            <a:r>
              <a:rPr lang="fr-F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- Le </a:t>
            </a:r>
            <a:r>
              <a:rPr lang="fr-FR" sz="1200" u="sng" dirty="0"/>
              <a:t>descriptif de la RSA </a:t>
            </a:r>
            <a:r>
              <a:rPr lang="fr-FR" sz="1200" dirty="0"/>
              <a:t>est le plus utilisé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- Puis la « </a:t>
            </a:r>
            <a:r>
              <a:rPr lang="fr-FR" sz="1200" u="sng" dirty="0"/>
              <a:t>mallette handicap </a:t>
            </a:r>
            <a:r>
              <a:rPr lang="fr-FR" sz="1200" dirty="0"/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- Puis </a:t>
            </a:r>
            <a:r>
              <a:rPr lang="fr-FR" sz="1200" u="sng" dirty="0"/>
              <a:t>le film </a:t>
            </a:r>
            <a:r>
              <a:rPr lang="fr-FR" sz="1200" u="sng" dirty="0" err="1"/>
              <a:t>co</a:t>
            </a:r>
            <a:r>
              <a:rPr lang="fr-FR" sz="1200" u="sng" dirty="0"/>
              <a:t> produit avec l’ INSHEA </a:t>
            </a:r>
            <a:r>
              <a:rPr lang="fr-FR" sz="1200" dirty="0"/>
              <a:t>: Institut national supérieur de formation et de recherche pour l’éducation des jeunes handicapés et pour l’enseignement adapté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nos jours INSEI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Institut national supérieur de formation et de recherche pour l'éducation inclusive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Puis le « </a:t>
            </a:r>
            <a:r>
              <a:rPr lang="fr-F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jeu de mains, jeu de citoyens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Ce qui est « plus ancien » serait en perte d’utilisation ex le film ?,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dirty="0"/>
              <a:t>ce qui est « nouveau », serait encore peu connu, donc peu utilisé  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dirty="0"/>
              <a:t>ex le Jeu 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D’autres ressources sont également utilisées, voir diapositive suivante.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3CC524-E9AC-8FFC-7DDA-6FA6D7D2E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77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F7EB0-5F2C-DEF7-364A-F5FA7D8DC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3342DA-A479-2A23-4D52-B5DEB959F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9ADFF7E-4588-003A-ED56-4B3D9B564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Dans ce tableau,</a:t>
            </a:r>
          </a:p>
          <a:p>
            <a:r>
              <a:rPr lang="fr-FR" sz="1200" dirty="0"/>
              <a:t>La ligne 1 : ce qui donne lieu à des activités </a:t>
            </a:r>
            <a:r>
              <a:rPr lang="fr-FR" sz="1200" u="sng" dirty="0"/>
              <a:t>majoritairement « réflexives » ex lors d’un atelier, pendant une RSA</a:t>
            </a:r>
            <a:endParaRPr lang="fr-FR" sz="1200" dirty="0"/>
          </a:p>
          <a:p>
            <a:r>
              <a:rPr lang="fr-FR" sz="1200" dirty="0"/>
              <a:t>Lignes 2, 3, 4 : ce qui donne lieu à</a:t>
            </a:r>
            <a:r>
              <a:rPr lang="fr-FR" sz="1200" u="sng" dirty="0"/>
              <a:t> des activités majoritairement physiques, motrices</a:t>
            </a:r>
          </a:p>
          <a:p>
            <a:endParaRPr lang="fr-FR" sz="500" u="sng" dirty="0"/>
          </a:p>
          <a:p>
            <a:r>
              <a:rPr lang="fr-FR" sz="1200" u="sng" dirty="0"/>
              <a:t>Certaines de ces ressources sont développées par l’USEP </a:t>
            </a:r>
            <a:r>
              <a:rPr lang="fr-FR" sz="1200" dirty="0" err="1"/>
              <a:t>cf</a:t>
            </a:r>
            <a:r>
              <a:rPr lang="fr-FR" sz="1200" dirty="0"/>
              <a:t> le Remue-méninges, les débats, les » congrès des enfants », la découverte d’activités culturelles parasportives ou d’handisports </a:t>
            </a:r>
            <a:r>
              <a:rPr lang="fr-FR" sz="1200" u="sng" dirty="0"/>
              <a:t>(cette dernière est une activité de sensibilisation qui ne relève pas de l’inclusion comme nous la pensons aujourd’hui)</a:t>
            </a:r>
          </a:p>
          <a:p>
            <a:endParaRPr lang="fr-FR" sz="500" dirty="0"/>
          </a:p>
          <a:p>
            <a:r>
              <a:rPr lang="fr-FR" sz="1200" dirty="0"/>
              <a:t>Certains projets de classes d’association USEP d’écoles avec des Unités d’enseignement  d’Instituts </a:t>
            </a:r>
            <a:r>
              <a:rPr lang="fr-FR" sz="1200" dirty="0" err="1"/>
              <a:t>médico-éducatifs</a:t>
            </a:r>
            <a:r>
              <a:rPr lang="fr-FR" sz="1200" dirty="0"/>
              <a:t> sont des </a:t>
            </a:r>
            <a:r>
              <a:rPr lang="fr-FR" sz="1200" u="sng" dirty="0"/>
              <a:t>projets annuels </a:t>
            </a:r>
            <a:r>
              <a:rPr lang="fr-FR" sz="1200" dirty="0"/>
              <a:t>(correspondance scolaire, vers une pratique d’APSA en équipe mixtes : enfants d’associations USEP d’écoles « ordinaires » enfants d’UE d’IME)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97D6DE-3D81-331D-25F4-F4F20F37F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66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D38D3-694F-2B3B-272D-127A48BA9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5ABAA0-441A-1874-A813-5D13F49D4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86B4498-22C5-7E10-A566-B479E19F5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Troisième et dernière partie de ce diaporama :</a:t>
            </a:r>
          </a:p>
          <a:p>
            <a:r>
              <a:rPr lang="fr-FR" sz="1200" dirty="0"/>
              <a:t>Pour mieux inclure, </a:t>
            </a:r>
            <a:r>
              <a:rPr lang="fr-FR" sz="1200" b="1" dirty="0"/>
              <a:t>les besoins </a:t>
            </a:r>
            <a:r>
              <a:rPr lang="fr-FR" sz="1200" dirty="0"/>
              <a:t>formulés par nos Comités départementaux</a:t>
            </a:r>
          </a:p>
          <a:p>
            <a:endParaRPr lang="fr-FR" sz="1200" dirty="0"/>
          </a:p>
          <a:p>
            <a:r>
              <a:rPr lang="fr-FR" sz="1200" b="1" dirty="0"/>
              <a:t>Diapositive 9 : </a:t>
            </a:r>
          </a:p>
          <a:p>
            <a:endParaRPr lang="fr-FR" sz="1200" b="1" dirty="0"/>
          </a:p>
          <a:p>
            <a:r>
              <a:rPr lang="fr-FR" sz="1200" dirty="0"/>
              <a:t>La </a:t>
            </a:r>
            <a:r>
              <a:rPr lang="fr-FR" sz="1200" b="1" dirty="0"/>
              <a:t>formation</a:t>
            </a:r>
            <a:r>
              <a:rPr lang="fr-FR" sz="1200" dirty="0"/>
              <a:t> de tous nos intervenants dont </a:t>
            </a:r>
          </a:p>
          <a:p>
            <a:r>
              <a:rPr lang="fr-FR" sz="1200" dirty="0"/>
              <a:t>- les enseignants</a:t>
            </a:r>
          </a:p>
          <a:p>
            <a:r>
              <a:rPr lang="fr-FR" sz="1200" dirty="0"/>
              <a:t>- également les </a:t>
            </a:r>
            <a:r>
              <a:rPr lang="fr-FR" sz="1200" b="1" dirty="0"/>
              <a:t>parents</a:t>
            </a:r>
            <a:r>
              <a:rPr lang="fr-FR" sz="1200" dirty="0"/>
              <a:t>, </a:t>
            </a:r>
          </a:p>
          <a:p>
            <a:r>
              <a:rPr lang="fr-FR" sz="1200" dirty="0"/>
              <a:t>les</a:t>
            </a:r>
            <a:r>
              <a:rPr lang="fr-FR" sz="1200" b="1" dirty="0"/>
              <a:t> Accompagnants d’élèves en situation de handicap, </a:t>
            </a:r>
            <a:r>
              <a:rPr lang="fr-FR" sz="1200" b="1" dirty="0" err="1"/>
              <a:t>etc</a:t>
            </a:r>
            <a:endParaRPr lang="fr-FR" sz="1200" b="1" dirty="0"/>
          </a:p>
          <a:p>
            <a:endParaRPr lang="fr-FR" sz="1200" b="1" dirty="0"/>
          </a:p>
          <a:p>
            <a:r>
              <a:rPr lang="fr-FR" sz="1200" b="1" dirty="0"/>
              <a:t>Des formations </a:t>
            </a:r>
          </a:p>
          <a:p>
            <a:pPr marL="285750" indent="-285750">
              <a:buFontTx/>
              <a:buChar char="-"/>
            </a:pPr>
            <a:r>
              <a:rPr lang="fr-FR" sz="1200" b="1" dirty="0"/>
              <a:t>centrées sur la démarche : O, H, V</a:t>
            </a:r>
          </a:p>
          <a:p>
            <a:pPr marL="285750" indent="-285750">
              <a:buFontTx/>
              <a:buChar char="-"/>
            </a:pPr>
            <a:r>
              <a:rPr lang="fr-FR" sz="1200" b="1" dirty="0"/>
              <a:t>à l’utilisation de toutes les ressources USEP,</a:t>
            </a:r>
          </a:p>
          <a:p>
            <a:pPr marL="285750" indent="-285750">
              <a:buFontTx/>
              <a:buChar char="-"/>
            </a:pPr>
            <a:r>
              <a:rPr lang="fr-FR" sz="1200" b="1" dirty="0"/>
              <a:t>En lien avec les fédérations de SA et d ’handisports.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2D56F1-B0EB-83E9-BDF7-8D4A68C38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BDD12-7F78-4D1E-9F3B-CA128C11AD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76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9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8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2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>
            <a:extLst>
              <a:ext uri="{FF2B5EF4-FFF2-40B4-BE49-F238E27FC236}">
                <a16:creationId xmlns:a16="http://schemas.microsoft.com/office/drawing/2014/main" id="{00AC4BDA-AE3C-7DA9-60FD-C08C081E571A}"/>
              </a:ext>
            </a:extLst>
          </p:cNvPr>
          <p:cNvSpPr txBox="1"/>
          <p:nvPr/>
        </p:nvSpPr>
        <p:spPr>
          <a:xfrm>
            <a:off x="1363605" y="1688984"/>
            <a:ext cx="981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 Etat des lieux de nos pratiques inclusives »</a:t>
            </a:r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0FFDE024-5525-7F90-D462-4EBDA0B355B3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7D83D285-E5A6-37A0-1B64-1CE44605204E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BE0BDB2-89B6-075D-C959-5E56EB8718B2}"/>
              </a:ext>
            </a:extLst>
          </p:cNvPr>
          <p:cNvSpPr txBox="1"/>
          <p:nvPr/>
        </p:nvSpPr>
        <p:spPr>
          <a:xfrm>
            <a:off x="6793584" y="4444560"/>
            <a:ext cx="5889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Nicole PATIN-RAYBAUD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Membre du groupe « Pratiques inclusives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Administratrice du CD et responsable de la commission « pratiques inclusives » de l’USEP31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Présidente du CRUSEP M. Pyrénées 2012-2016</a:t>
            </a: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5A8D4E79-D549-69BE-5AF5-A2EA3A6AE056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4CED69-6381-4018-65A6-226A3A602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pic>
        <p:nvPicPr>
          <p:cNvPr id="4" name="Image 3" descr="Une image contenant Visage humain, personne, sourire, portrait&#10;&#10;Le contenu généré par l’IA peut être incorrect.">
            <a:extLst>
              <a:ext uri="{FF2B5EF4-FFF2-40B4-BE49-F238E27FC236}">
                <a16:creationId xmlns:a16="http://schemas.microsoft.com/office/drawing/2014/main" id="{7A26AE6D-81BF-E698-AF0E-D90A121DA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40" y="2335315"/>
            <a:ext cx="2057119" cy="2017336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B54998-54E6-CDEA-9697-22C069826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CE4C8634-5EF1-3403-8471-A5BE3913BBCE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630A2413-0F02-F1D0-8AE5-5FC98D10723B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2420BE67-5BBB-FB92-0D62-1F36672AE116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DD0D0F-6355-DCF6-91D2-6E2610071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68B59-4B4A-2BA2-7C0A-F9F9EB62F82A}"/>
              </a:ext>
            </a:extLst>
          </p:cNvPr>
          <p:cNvSpPr txBox="1">
            <a:spLocks/>
          </p:cNvSpPr>
          <p:nvPr/>
        </p:nvSpPr>
        <p:spPr>
          <a:xfrm>
            <a:off x="257908" y="1478241"/>
            <a:ext cx="11676184" cy="6238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Les besoins formulés par nos Comités départementaux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E6DD98A-F7F0-247D-84DF-A25CD6D2B9F0}"/>
              </a:ext>
            </a:extLst>
          </p:cNvPr>
          <p:cNvSpPr/>
          <p:nvPr/>
        </p:nvSpPr>
        <p:spPr>
          <a:xfrm>
            <a:off x="1138961" y="409799"/>
            <a:ext cx="3061231" cy="100260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Formation des intervenants (enseignants et autres dont parents, AESH, …)  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789E1B3-E668-B15C-667B-8A41D9B1537D}"/>
              </a:ext>
            </a:extLst>
          </p:cNvPr>
          <p:cNvSpPr/>
          <p:nvPr/>
        </p:nvSpPr>
        <p:spPr>
          <a:xfrm>
            <a:off x="6498898" y="2272871"/>
            <a:ext cx="5362823" cy="398505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Communication avec les enseignants, les familles, les professionnels de santé, les associations spécialisées, …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EAACFD6-33EE-80F0-8C1C-FE606FB15168}"/>
              </a:ext>
            </a:extLst>
          </p:cNvPr>
          <p:cNvSpPr/>
          <p:nvPr/>
        </p:nvSpPr>
        <p:spPr>
          <a:xfrm>
            <a:off x="257908" y="2272871"/>
            <a:ext cx="5362823" cy="398505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Information préalable sur le public de la rencontre (carte navette)</a:t>
            </a:r>
          </a:p>
        </p:txBody>
      </p:sp>
    </p:spTree>
    <p:extLst>
      <p:ext uri="{BB962C8B-B14F-4D97-AF65-F5344CB8AC3E}">
        <p14:creationId xmlns:p14="http://schemas.microsoft.com/office/powerpoint/2010/main" val="952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B86742-8613-325F-5568-533F69302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08ACB0F0-AA1D-E866-A723-F44F366D039E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4581852A-FC52-F663-99BC-1905A5626C77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EAFFDDAA-AC48-59BA-3C0C-15E75A7941A8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9FB5E3-33DC-AADE-AF8D-4CCFF55D1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5A025878-1096-6B78-E6C8-F93BE3FDE745}"/>
              </a:ext>
            </a:extLst>
          </p:cNvPr>
          <p:cNvSpPr txBox="1">
            <a:spLocks/>
          </p:cNvSpPr>
          <p:nvPr/>
        </p:nvSpPr>
        <p:spPr>
          <a:xfrm>
            <a:off x="257908" y="1478241"/>
            <a:ext cx="11676184" cy="6238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Les besoins formulés par nos Comités départementaux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D0D712C-FA11-935A-998D-A6B04238545A}"/>
              </a:ext>
            </a:extLst>
          </p:cNvPr>
          <p:cNvSpPr/>
          <p:nvPr/>
        </p:nvSpPr>
        <p:spPr>
          <a:xfrm>
            <a:off x="1138961" y="409799"/>
            <a:ext cx="3061231" cy="100260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Formation des intervenants (enseignants et autres dont parents, AESH, …)  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EE040D1-86D8-A11F-B1BE-634055BB8494}"/>
              </a:ext>
            </a:extLst>
          </p:cNvPr>
          <p:cNvSpPr/>
          <p:nvPr/>
        </p:nvSpPr>
        <p:spPr>
          <a:xfrm>
            <a:off x="7787411" y="390961"/>
            <a:ext cx="3061231" cy="100260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Information préalable sur le public de la rencontre (carte navette)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4928B72-C4A5-2210-41E0-DE616DCC1413}"/>
              </a:ext>
            </a:extLst>
          </p:cNvPr>
          <p:cNvSpPr/>
          <p:nvPr/>
        </p:nvSpPr>
        <p:spPr>
          <a:xfrm>
            <a:off x="867331" y="2785672"/>
            <a:ext cx="3604489" cy="163891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Moyens humains supplémentaires</a:t>
            </a:r>
          </a:p>
        </p:txBody>
      </p:sp>
    </p:spTree>
    <p:extLst>
      <p:ext uri="{BB962C8B-B14F-4D97-AF65-F5344CB8AC3E}">
        <p14:creationId xmlns:p14="http://schemas.microsoft.com/office/powerpoint/2010/main" val="1347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84461-0E29-05C2-7F8B-03C0E9694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E42BDD10-7A7B-CFDE-5254-9B32CDC9A5A7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9AD5B837-121E-1F0F-0866-7C5F9B2A088D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D24C87D5-6E85-9FC1-FE79-25AE3A2D60B4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81D2F0-70C9-8183-3110-078878B0D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7A4E2F7-E408-CA13-20FB-2E03B0047D0F}"/>
              </a:ext>
            </a:extLst>
          </p:cNvPr>
          <p:cNvSpPr txBox="1">
            <a:spLocks/>
          </p:cNvSpPr>
          <p:nvPr/>
        </p:nvSpPr>
        <p:spPr>
          <a:xfrm>
            <a:off x="257908" y="1478241"/>
            <a:ext cx="11676184" cy="6238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Les besoins formulés par nos Comités départementaux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B68A920-08FF-0312-AA1F-57A67078B872}"/>
              </a:ext>
            </a:extLst>
          </p:cNvPr>
          <p:cNvSpPr/>
          <p:nvPr/>
        </p:nvSpPr>
        <p:spPr>
          <a:xfrm>
            <a:off x="1138961" y="409799"/>
            <a:ext cx="3061231" cy="100260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Formation des intervenants (enseignants et autres dont parents, AESH, …)  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771109B-9F25-8659-76F2-C1EC0DC1CC68}"/>
              </a:ext>
            </a:extLst>
          </p:cNvPr>
          <p:cNvSpPr/>
          <p:nvPr/>
        </p:nvSpPr>
        <p:spPr>
          <a:xfrm>
            <a:off x="7787411" y="390961"/>
            <a:ext cx="3061231" cy="100260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Information préalable sur le public de la rencontre (carte navette)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C269FE2-4F8C-3FCF-8214-08F6C32A3313}"/>
              </a:ext>
            </a:extLst>
          </p:cNvPr>
          <p:cNvSpPr/>
          <p:nvPr/>
        </p:nvSpPr>
        <p:spPr>
          <a:xfrm>
            <a:off x="1138960" y="2279329"/>
            <a:ext cx="3061231" cy="10294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Moyens humains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7674BEF-6F54-8D6D-9E35-42394FC33118}"/>
              </a:ext>
            </a:extLst>
          </p:cNvPr>
          <p:cNvSpPr/>
          <p:nvPr/>
        </p:nvSpPr>
        <p:spPr>
          <a:xfrm>
            <a:off x="867330" y="3936484"/>
            <a:ext cx="3604489" cy="163891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Matériel :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76F520D-509A-5BF6-67EB-A2689B0710DF}"/>
              </a:ext>
            </a:extLst>
          </p:cNvPr>
          <p:cNvSpPr/>
          <p:nvPr/>
        </p:nvSpPr>
        <p:spPr>
          <a:xfrm>
            <a:off x="6498898" y="2272871"/>
            <a:ext cx="5362823" cy="398505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Signalétique adaptée/ simplifiée, aménagement de l'accessibilité</a:t>
            </a:r>
          </a:p>
        </p:txBody>
      </p:sp>
    </p:spTree>
    <p:extLst>
      <p:ext uri="{BB962C8B-B14F-4D97-AF65-F5344CB8AC3E}">
        <p14:creationId xmlns:p14="http://schemas.microsoft.com/office/powerpoint/2010/main" val="5014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BA0DB6-33BD-2599-7D7A-A3329DD92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D4A95553-0239-BE42-95BF-450299179DC4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106B13B9-9507-F46A-5AF2-F9D00A4467AE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A0E81BB3-96DE-17EB-1E9F-E33ED238A061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F71419-5607-CCF2-9A1F-0DD1D489B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B612B98-40A2-AABD-A0E5-79E011E90908}"/>
              </a:ext>
            </a:extLst>
          </p:cNvPr>
          <p:cNvSpPr txBox="1">
            <a:spLocks/>
          </p:cNvSpPr>
          <p:nvPr/>
        </p:nvSpPr>
        <p:spPr>
          <a:xfrm>
            <a:off x="257908" y="1478241"/>
            <a:ext cx="11676184" cy="6238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Les besoins formulés par nos Comités départementaux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CCA139B-A9BC-485F-C608-750833864132}"/>
              </a:ext>
            </a:extLst>
          </p:cNvPr>
          <p:cNvSpPr/>
          <p:nvPr/>
        </p:nvSpPr>
        <p:spPr>
          <a:xfrm>
            <a:off x="1138961" y="409799"/>
            <a:ext cx="3061231" cy="100260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Formation des intervenants (enseignants et autres dont parents, AESH, …)  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398A750-0FE3-25C9-52B6-E24E31AFC0D7}"/>
              </a:ext>
            </a:extLst>
          </p:cNvPr>
          <p:cNvSpPr/>
          <p:nvPr/>
        </p:nvSpPr>
        <p:spPr>
          <a:xfrm>
            <a:off x="7787411" y="390961"/>
            <a:ext cx="3061231" cy="100260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Information préalable sur le public de la rencontre (carte navette)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9E6D58F-C3F2-489B-A8B4-CB9B64C60420}"/>
              </a:ext>
            </a:extLst>
          </p:cNvPr>
          <p:cNvSpPr/>
          <p:nvPr/>
        </p:nvSpPr>
        <p:spPr>
          <a:xfrm>
            <a:off x="1138960" y="2279329"/>
            <a:ext cx="3061231" cy="10294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Moyens humains supplémentaires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1C82422-575E-62BE-1808-C5F4C65B11EA}"/>
              </a:ext>
            </a:extLst>
          </p:cNvPr>
          <p:cNvSpPr/>
          <p:nvPr/>
        </p:nvSpPr>
        <p:spPr>
          <a:xfrm>
            <a:off x="1138959" y="3549268"/>
            <a:ext cx="3061231" cy="10294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Matériel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7525ACC-3934-AC17-FEF3-A6DF7F67CA8C}"/>
              </a:ext>
            </a:extLst>
          </p:cNvPr>
          <p:cNvSpPr/>
          <p:nvPr/>
        </p:nvSpPr>
        <p:spPr>
          <a:xfrm>
            <a:off x="6498898" y="2272871"/>
            <a:ext cx="5362823" cy="398505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acquisition de matériel adapté,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en particulier permettant l’accessibilité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96EF4C3-B5F2-24FB-6251-BF70E6F216A0}"/>
              </a:ext>
            </a:extLst>
          </p:cNvPr>
          <p:cNvSpPr/>
          <p:nvPr/>
        </p:nvSpPr>
        <p:spPr>
          <a:xfrm>
            <a:off x="867329" y="4819207"/>
            <a:ext cx="3604489" cy="163891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Moyens financiers</a:t>
            </a:r>
          </a:p>
        </p:txBody>
      </p:sp>
    </p:spTree>
    <p:extLst>
      <p:ext uri="{BB962C8B-B14F-4D97-AF65-F5344CB8AC3E}">
        <p14:creationId xmlns:p14="http://schemas.microsoft.com/office/powerpoint/2010/main" val="15226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355510-A778-999F-3A4B-B711F33A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7EA2656B-1334-BA5F-F1B2-E59CA9200E6C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75D644C8-4FA5-D80C-E645-FE9B0F7CFCF9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7501469D-4959-641A-FDB5-DCA2DC206868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4371EF-315D-690E-8A9D-93C9CA2AC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F00D60-D77B-C8A7-93F2-0D7225D3E9EA}"/>
              </a:ext>
            </a:extLst>
          </p:cNvPr>
          <p:cNvSpPr txBox="1"/>
          <p:nvPr/>
        </p:nvSpPr>
        <p:spPr>
          <a:xfrm>
            <a:off x="236764" y="1340034"/>
            <a:ext cx="117184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 notre fédération USEP la volonté d’inclusion est bien présente.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Nous mettons en évidence « le déjà réalisé »,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mais il nous reste, avec vous, encore du chemin à parcourir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02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C68EF9-3EAC-14E2-2FC4-715DD6B4D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>
            <a:extLst>
              <a:ext uri="{FF2B5EF4-FFF2-40B4-BE49-F238E27FC236}">
                <a16:creationId xmlns:a16="http://schemas.microsoft.com/office/drawing/2014/main" id="{243BD5FF-2DD9-686E-2B6C-6F286BC65C77}"/>
              </a:ext>
            </a:extLst>
          </p:cNvPr>
          <p:cNvSpPr txBox="1"/>
          <p:nvPr/>
        </p:nvSpPr>
        <p:spPr>
          <a:xfrm>
            <a:off x="925642" y="1657380"/>
            <a:ext cx="1034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Quel état des lieux de nos « pratiques inclusives »  ?</a:t>
            </a:r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0FBC01E4-9B88-22EA-9A97-8335FDBCD5E8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CA77A00F-F8E9-8403-0E89-A68B0E6B2C79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82D22F07-3AC9-6EC8-18B0-4745CF32334C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0F5536-EF7F-1F2D-4269-5E5DBDE0C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EDF4B74-896A-4433-AAD5-A4A040520EAC}"/>
              </a:ext>
            </a:extLst>
          </p:cNvPr>
          <p:cNvSpPr txBox="1"/>
          <p:nvPr/>
        </p:nvSpPr>
        <p:spPr>
          <a:xfrm>
            <a:off x="1964573" y="2660073"/>
            <a:ext cx="826285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Quelques résultats d’une enquête auprès de nos comités départementaux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 3 au 17 octobre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comités ont répondu</a:t>
            </a:r>
          </a:p>
        </p:txBody>
      </p:sp>
    </p:spTree>
    <p:extLst>
      <p:ext uri="{BB962C8B-B14F-4D97-AF65-F5344CB8AC3E}">
        <p14:creationId xmlns:p14="http://schemas.microsoft.com/office/powerpoint/2010/main" val="279726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D3B63E-F7BC-F52C-FB2F-0561F3DB2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8B23148F-CF1B-835A-467A-78E78C809DA9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0004EA40-76D3-7B15-6D44-9405D9B5A936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2CD20053-A101-FB10-CAF6-69228EE37DE2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477552-1CE4-8F22-6D5E-9434CC0B5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BE5EE5-47DF-BF55-AFA0-59E3BF71E17E}"/>
              </a:ext>
            </a:extLst>
          </p:cNvPr>
          <p:cNvSpPr txBox="1"/>
          <p:nvPr/>
        </p:nvSpPr>
        <p:spPr>
          <a:xfrm>
            <a:off x="2687781" y="2802849"/>
            <a:ext cx="6816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descriptif d’une rencontre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 la plus aboutie en termes de pratiques inclusives », majoritairement, elle :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A3156C9-9BE8-241F-F68B-D900527D9FE7}"/>
              </a:ext>
            </a:extLst>
          </p:cNvPr>
          <p:cNvSpPr/>
          <p:nvPr/>
        </p:nvSpPr>
        <p:spPr>
          <a:xfrm>
            <a:off x="3003666" y="2734578"/>
            <a:ext cx="6184668" cy="152153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D996127-2554-40FB-7C8A-ADD7C181A451}"/>
              </a:ext>
            </a:extLst>
          </p:cNvPr>
          <p:cNvSpPr/>
          <p:nvPr/>
        </p:nvSpPr>
        <p:spPr>
          <a:xfrm>
            <a:off x="266010" y="1230593"/>
            <a:ext cx="2743200" cy="116347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DEPARTEMENTALE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7790447-6313-6DAB-4196-8A17B3B83F7A}"/>
              </a:ext>
            </a:extLst>
          </p:cNvPr>
          <p:cNvSpPr/>
          <p:nvPr/>
        </p:nvSpPr>
        <p:spPr>
          <a:xfrm>
            <a:off x="266009" y="4696383"/>
            <a:ext cx="3175463" cy="165454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Regroupe des enfants de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CYCLE 3,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voire de cycle 2 et cycle 3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91C9C67-E8C4-E608-31E0-CACB766853A7}"/>
              </a:ext>
            </a:extLst>
          </p:cNvPr>
          <p:cNvSpPr/>
          <p:nvPr/>
        </p:nvSpPr>
        <p:spPr>
          <a:xfrm>
            <a:off x="4724400" y="5106794"/>
            <a:ext cx="2743200" cy="11634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Accueille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moins de 200 enfants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60E3648-8831-FA11-F614-13BA8C9815FA}"/>
              </a:ext>
            </a:extLst>
          </p:cNvPr>
          <p:cNvSpPr/>
          <p:nvPr/>
        </p:nvSpPr>
        <p:spPr>
          <a:xfrm>
            <a:off x="9323600" y="1467039"/>
            <a:ext cx="2743200" cy="488388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 des APSA variées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-activités d’opposition en équipes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 en duel,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-activités athlétiques,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-activités de pleine nature,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-activités gymniques, 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FE7D1-9223-AD13-7AEE-273003572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507FB074-DC16-7272-9A7C-BDE23316DEE3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ADEF4A12-FE39-00B0-4AF0-96A84F31C196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67C66BCD-E5A5-790F-EDD4-35D8F0A9A0DA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26FACD-9F33-3DBD-E0D1-4CAC7DBB6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D1BE476-4704-0860-0353-3C05C7B686E1}"/>
              </a:ext>
            </a:extLst>
          </p:cNvPr>
          <p:cNvSpPr/>
          <p:nvPr/>
        </p:nvSpPr>
        <p:spPr>
          <a:xfrm>
            <a:off x="266009" y="794628"/>
            <a:ext cx="3440459" cy="31605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 80 %, les rencontres concernées ont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permis des adaptations qui ont bénéficié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 tous les enfants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A4A4F9A-E898-7AD2-DA87-7A4D9D51F857}"/>
              </a:ext>
            </a:extLst>
          </p:cNvPr>
          <p:cNvSpPr/>
          <p:nvPr/>
        </p:nvSpPr>
        <p:spPr>
          <a:xfrm>
            <a:off x="415636" y="4455622"/>
            <a:ext cx="7051964" cy="206155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Ces rencontres peuvent combiner plusieurs adaptations  sur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matériel, le corps,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temps, l’espace,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relation à l’autre, les règles du jeu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C8731BA-0B69-5571-018C-2B58ABA4CC8F}"/>
              </a:ext>
            </a:extLst>
          </p:cNvPr>
          <p:cNvSpPr/>
          <p:nvPr/>
        </p:nvSpPr>
        <p:spPr>
          <a:xfrm>
            <a:off x="8629113" y="1306287"/>
            <a:ext cx="3437687" cy="504463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Ces adaptations ont été mises en place à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suite d’une prise de contact avec les enseignants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élèves concernés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/ ou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 avec un personnel Education nationale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et/ou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l’utilisation de la « carte navette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35EC2AF-41E9-789D-2CA6-9FCB164CA655}"/>
              </a:ext>
            </a:extLst>
          </p:cNvPr>
          <p:cNvGrpSpPr/>
          <p:nvPr/>
        </p:nvGrpSpPr>
        <p:grpSpPr>
          <a:xfrm>
            <a:off x="4056610" y="1670019"/>
            <a:ext cx="4078780" cy="1464718"/>
            <a:chOff x="4000498" y="1541929"/>
            <a:chExt cx="4078780" cy="1464718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2EEC53E-A036-5E78-0AF8-D2EBD25D6C4C}"/>
                </a:ext>
              </a:extLst>
            </p:cNvPr>
            <p:cNvSpPr txBox="1"/>
            <p:nvPr/>
          </p:nvSpPr>
          <p:spPr>
            <a:xfrm>
              <a:off x="4000498" y="1797234"/>
              <a:ext cx="40787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 descriptif (suite)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 ces rencontres</a:t>
              </a: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D32B41FF-6EF8-C15B-B4FB-0524A4A14539}"/>
                </a:ext>
              </a:extLst>
            </p:cNvPr>
            <p:cNvSpPr/>
            <p:nvPr/>
          </p:nvSpPr>
          <p:spPr>
            <a:xfrm>
              <a:off x="4000499" y="1541929"/>
              <a:ext cx="4078779" cy="1464718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DAC665BE-BE69-2775-EA56-41DD1F52C3CA}"/>
              </a:ext>
            </a:extLst>
          </p:cNvPr>
          <p:cNvSpPr txBox="1"/>
          <p:nvPr/>
        </p:nvSpPr>
        <p:spPr>
          <a:xfrm flipH="1">
            <a:off x="4299009" y="3320774"/>
            <a:ext cx="3593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Ces rencontres n’accueillent pas, majoritairement, d’enfants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d’établissements spécialisés. </a:t>
            </a:r>
          </a:p>
        </p:txBody>
      </p:sp>
    </p:spTree>
    <p:extLst>
      <p:ext uri="{BB962C8B-B14F-4D97-AF65-F5344CB8AC3E}">
        <p14:creationId xmlns:p14="http://schemas.microsoft.com/office/powerpoint/2010/main" val="14723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269C9-DDD9-7668-039A-3797304F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99612974-2C24-1569-9EEC-B8004DAB3FD8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D767F9F6-E687-1866-60FF-1F45E2882527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2E09559B-4356-E389-7423-D71C154BFBEC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F1797A-F42B-F2F9-4F58-B57869141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1D3488A-F593-FBAA-7FA9-8FB8F92CA984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4263887" y="1486708"/>
          <a:ext cx="7597834" cy="537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91494A32-3239-EEE1-9DEF-7CAA87F50C9F}"/>
              </a:ext>
            </a:extLst>
          </p:cNvPr>
          <p:cNvSpPr txBox="1">
            <a:spLocks/>
          </p:cNvSpPr>
          <p:nvPr/>
        </p:nvSpPr>
        <p:spPr>
          <a:xfrm>
            <a:off x="180727" y="1486708"/>
            <a:ext cx="4083160" cy="53625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Grâce à des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partenaires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un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référent inclusion USEP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et/ou une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commission départementale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dédiée,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à plus de 50 %, nos Comités Départementaux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ont une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démarche structurelle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garantissant la mise en œuvre de pratiques inclusives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16B359-2051-8104-1448-CC285F747BAB}"/>
              </a:ext>
            </a:extLst>
          </p:cNvPr>
          <p:cNvSpPr/>
          <p:nvPr/>
        </p:nvSpPr>
        <p:spPr>
          <a:xfrm>
            <a:off x="4524865" y="2318994"/>
            <a:ext cx="254524" cy="245097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F22B1-2D0B-AA0D-9E4B-5338E7204173}"/>
              </a:ext>
            </a:extLst>
          </p:cNvPr>
          <p:cNvSpPr/>
          <p:nvPr/>
        </p:nvSpPr>
        <p:spPr>
          <a:xfrm>
            <a:off x="4529578" y="3283943"/>
            <a:ext cx="254524" cy="245097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A7FDFC-B21F-C58F-A241-3FC6A15502CB}"/>
              </a:ext>
            </a:extLst>
          </p:cNvPr>
          <p:cNvSpPr/>
          <p:nvPr/>
        </p:nvSpPr>
        <p:spPr>
          <a:xfrm>
            <a:off x="4515438" y="4248892"/>
            <a:ext cx="254524" cy="245097"/>
          </a:xfrm>
          <a:prstGeom prst="rect">
            <a:avLst/>
          </a:prstGeom>
          <a:solidFill>
            <a:srgbClr val="A5A5A5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2C1EC2-3C5D-AE8D-549B-A9E1D9B6BB86}"/>
              </a:ext>
            </a:extLst>
          </p:cNvPr>
          <p:cNvSpPr/>
          <p:nvPr/>
        </p:nvSpPr>
        <p:spPr>
          <a:xfrm>
            <a:off x="4487157" y="5248743"/>
            <a:ext cx="254524" cy="2450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3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35BD5E-324B-BB89-5265-2670402AC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B068A1AE-0AC5-44F7-8C8C-C56B557078FF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C5F800C6-60CE-8B58-9F3E-ACFC76083EA6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55DBF42E-34AD-DBA7-D10A-6143C1D6111A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7B5CC7-B9B3-D097-B764-85FE76F03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473719A-D908-C349-813D-BA68434F80EE}"/>
              </a:ext>
            </a:extLst>
          </p:cNvPr>
          <p:cNvGraphicFramePr/>
          <p:nvPr/>
        </p:nvGraphicFramePr>
        <p:xfrm>
          <a:off x="4272995" y="1352977"/>
          <a:ext cx="7437626" cy="517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D98728E4-9E8E-7D66-360F-45FF9EC8150D}"/>
              </a:ext>
            </a:extLst>
          </p:cNvPr>
          <p:cNvSpPr txBox="1">
            <a:spLocks/>
          </p:cNvSpPr>
          <p:nvPr/>
        </p:nvSpPr>
        <p:spPr>
          <a:xfrm>
            <a:off x="133206" y="1352978"/>
            <a:ext cx="4178937" cy="517866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procédure d’identification des besoins et donc les adaptations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 déroule, majoritairement,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 moment de l’inscription et/ou à l’arrivée sur le lieu de la RSA.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Malgré cette procédure, toutes les adaptations ne peuvent être totalement anticipées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avant la rencontre.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 l’observation in situ, de nouvelles adaptations sont mises en place.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14F00D-D1A8-57EC-902C-8221529E3953}"/>
              </a:ext>
            </a:extLst>
          </p:cNvPr>
          <p:cNvSpPr/>
          <p:nvPr/>
        </p:nvSpPr>
        <p:spPr>
          <a:xfrm>
            <a:off x="4482438" y="2123596"/>
            <a:ext cx="254524" cy="245097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4D2AE9-86B8-923D-5394-BA506B6F46DA}"/>
              </a:ext>
            </a:extLst>
          </p:cNvPr>
          <p:cNvSpPr/>
          <p:nvPr/>
        </p:nvSpPr>
        <p:spPr>
          <a:xfrm>
            <a:off x="4482438" y="3277891"/>
            <a:ext cx="254524" cy="245097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F2BE9-5A7B-5689-CFF5-D149EBA7D224}"/>
              </a:ext>
            </a:extLst>
          </p:cNvPr>
          <p:cNvSpPr/>
          <p:nvPr/>
        </p:nvSpPr>
        <p:spPr>
          <a:xfrm>
            <a:off x="4482438" y="4366759"/>
            <a:ext cx="254524" cy="245097"/>
          </a:xfrm>
          <a:prstGeom prst="rect">
            <a:avLst/>
          </a:prstGeom>
          <a:solidFill>
            <a:srgbClr val="A5A5A5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76F3A-1BD1-7AAB-555E-227807689EFE}"/>
              </a:ext>
            </a:extLst>
          </p:cNvPr>
          <p:cNvSpPr/>
          <p:nvPr/>
        </p:nvSpPr>
        <p:spPr>
          <a:xfrm>
            <a:off x="4482438" y="5449198"/>
            <a:ext cx="254524" cy="2450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AAD8CC-7E6D-086F-4566-050D83DE1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7E9CEB50-5C71-403D-3AF3-A529921775F1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A85D9C28-D0D4-5AEC-CC34-88BBC7373B06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5B7AD484-D2C8-DA42-66AB-434743AA9330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FD5345-1392-CBEA-4B33-2BF5235A1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18282AE-07DE-8956-4B04-91D3636653C9}"/>
              </a:ext>
            </a:extLst>
          </p:cNvPr>
          <p:cNvGraphicFramePr>
            <a:graphicFrameLocks noGrp="1"/>
          </p:cNvGraphicFramePr>
          <p:nvPr/>
        </p:nvGraphicFramePr>
        <p:xfrm>
          <a:off x="440787" y="3382165"/>
          <a:ext cx="11310426" cy="2576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213">
                  <a:extLst>
                    <a:ext uri="{9D8B030D-6E8A-4147-A177-3AD203B41FA5}">
                      <a16:colId xmlns:a16="http://schemas.microsoft.com/office/drawing/2014/main" val="1491394572"/>
                    </a:ext>
                  </a:extLst>
                </a:gridCol>
                <a:gridCol w="5655213">
                  <a:extLst>
                    <a:ext uri="{9D8B030D-6E8A-4147-A177-3AD203B41FA5}">
                      <a16:colId xmlns:a16="http://schemas.microsoft.com/office/drawing/2014/main" val="3164367153"/>
                    </a:ext>
                  </a:extLst>
                </a:gridCol>
              </a:tblGrid>
              <a:tr h="461242">
                <a:tc>
                  <a:txBody>
                    <a:bodyPr/>
                    <a:lstStyle/>
                    <a:p>
                      <a:r>
                        <a:rPr lang="fr-FR" dirty="0"/>
                        <a:t>Le descriptif USEP de la RSA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cité dans 70 % des réponses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10619"/>
                  </a:ext>
                </a:extLst>
              </a:tr>
              <a:tr h="226091">
                <a:tc>
                  <a:txBody>
                    <a:bodyPr/>
                    <a:lstStyle/>
                    <a:p>
                      <a:r>
                        <a:rPr lang="fr-FR" dirty="0"/>
                        <a:t>La « mallette handicap USEP 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citée dans 63 % des réponses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095104"/>
                  </a:ext>
                </a:extLst>
              </a:tr>
              <a:tr h="392889">
                <a:tc>
                  <a:txBody>
                    <a:bodyPr/>
                    <a:lstStyle/>
                    <a:p>
                      <a:r>
                        <a:rPr lang="fr-FR" dirty="0"/>
                        <a:t>Le film INSHEA/INSEI </a:t>
                      </a:r>
                    </a:p>
                    <a:p>
                      <a:r>
                        <a:rPr lang="fr-FR" dirty="0"/>
                        <a:t>« Des rencontres sportives inclusives 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cité dans 37 % des réponses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418680"/>
                  </a:ext>
                </a:extLst>
              </a:tr>
              <a:tr h="226091">
                <a:tc>
                  <a:txBody>
                    <a:bodyPr/>
                    <a:lstStyle/>
                    <a:p>
                      <a:r>
                        <a:rPr lang="fr-FR" dirty="0"/>
                        <a:t>Le « jeu de mains, jeu de citoyens 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cité dans 33 % des réponses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4175"/>
                  </a:ext>
                </a:extLst>
              </a:tr>
              <a:tr h="812437">
                <a:tc>
                  <a:txBody>
                    <a:bodyPr/>
                    <a:lstStyle/>
                    <a:p>
                      <a:r>
                        <a:rPr lang="fr-FR" dirty="0"/>
                        <a:t>D’autres ressources sont utilisées</a:t>
                      </a:r>
                    </a:p>
                    <a:p>
                      <a:r>
                        <a:rPr lang="fr-FR" dirty="0"/>
                        <a:t>(voir diapositive suivante)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citées dans 43 % des réponses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36177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5F4DF95A-666A-3A56-307C-B13E532C2914}"/>
              </a:ext>
            </a:extLst>
          </p:cNvPr>
          <p:cNvSpPr txBox="1">
            <a:spLocks/>
          </p:cNvSpPr>
          <p:nvPr/>
        </p:nvSpPr>
        <p:spPr>
          <a:xfrm>
            <a:off x="838200" y="1516857"/>
            <a:ext cx="10515600" cy="1102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L’utilisation d’outils proposés par l’USEP nationale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80 % des comités départementaux utilisent d’une à quatre des ressources suivantes : </a:t>
            </a:r>
          </a:p>
        </p:txBody>
      </p:sp>
    </p:spTree>
    <p:extLst>
      <p:ext uri="{BB962C8B-B14F-4D97-AF65-F5344CB8AC3E}">
        <p14:creationId xmlns:p14="http://schemas.microsoft.com/office/powerpoint/2010/main" val="14992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B3CFE7-2A4B-12C5-AA65-6271D41A5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486ECBAA-58A9-3A14-10A7-623495A0DAF9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99E662B8-8DBB-141F-8BD0-7F1743ECC2A8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896F6D6E-4567-8FE7-40A2-A7CD21C0576E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179EA4-6851-E669-40A9-3CAE06C2A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177C6F2-2D9A-D2EF-6313-80B8951A71A5}"/>
              </a:ext>
            </a:extLst>
          </p:cNvPr>
          <p:cNvGraphicFramePr>
            <a:graphicFrameLocks noGrp="1"/>
          </p:cNvGraphicFramePr>
          <p:nvPr/>
        </p:nvGraphicFramePr>
        <p:xfrm>
          <a:off x="180727" y="1925970"/>
          <a:ext cx="11910646" cy="4723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454">
                  <a:extLst>
                    <a:ext uri="{9D8B030D-6E8A-4147-A177-3AD203B41FA5}">
                      <a16:colId xmlns:a16="http://schemas.microsoft.com/office/drawing/2014/main" val="3448409845"/>
                    </a:ext>
                  </a:extLst>
                </a:gridCol>
                <a:gridCol w="7770192">
                  <a:extLst>
                    <a:ext uri="{9D8B030D-6E8A-4147-A177-3AD203B41FA5}">
                      <a16:colId xmlns:a16="http://schemas.microsoft.com/office/drawing/2014/main" val="2824535380"/>
                    </a:ext>
                  </a:extLst>
                </a:gridCol>
              </a:tblGrid>
              <a:tr h="1839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fr-FR" sz="2000" kern="100" dirty="0">
                          <a:effectLst/>
                        </a:rPr>
                        <a:t>Activités réflexives</a:t>
                      </a:r>
                      <a:endParaRPr lang="fr-F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Remue-méninges (diversité, inclusion, vivre-ensemble, …)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Débats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Congrès des enfants sur la thématique de l'inclusion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Tables rondes (stéréotypes, respect, tolérance)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Actions de sensibilisation (littérature jeunesse)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944974"/>
                  </a:ext>
                </a:extLst>
              </a:tr>
              <a:tr h="1287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fr-FR" sz="2000" kern="100" dirty="0">
                          <a:effectLst/>
                        </a:rPr>
                        <a:t>Jeux de rôles et d'immersion</a:t>
                      </a:r>
                      <a:endParaRPr lang="fr-F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00" dirty="0">
                          <a:effectLst/>
                        </a:rPr>
                        <a:t> Se mettre à la place de l'autre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00" dirty="0">
                          <a:effectLst/>
                        </a:rPr>
                        <a:t>« Parcours » les yeux bandés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00" dirty="0">
                          <a:effectLst/>
                        </a:rPr>
                        <a:t>Jouer de la mauvaise main</a:t>
                      </a:r>
                      <a:endParaRPr lang="fr-F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3781"/>
                  </a:ext>
                </a:extLst>
              </a:tr>
              <a:tr h="961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fr-FR" sz="2000" kern="100" dirty="0">
                          <a:effectLst/>
                        </a:rPr>
                        <a:t>Ateliers sportifs </a:t>
                      </a:r>
                      <a:endParaRPr lang="fr-F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fr-FR" sz="2000" kern="100" dirty="0">
                          <a:effectLst/>
                        </a:rPr>
                        <a:t>Découverte culturelle d’activités parasportives :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fr-FR" sz="2000" kern="100" dirty="0">
                          <a:effectLst/>
                        </a:rPr>
                        <a:t>boccia, goalball, torball, Course d’Orientation braille, …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buFont typeface="Wingdings" panose="05000000000000000000" pitchFamily="2" charset="2"/>
                        <a:buNone/>
                      </a:pPr>
                      <a:endParaRPr lang="fr-F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18671"/>
                  </a:ext>
                </a:extLst>
              </a:tr>
              <a:tr h="622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fr-FR" sz="2000" kern="100" dirty="0">
                          <a:effectLst/>
                        </a:rPr>
                        <a:t>Relations et partenariats</a:t>
                      </a:r>
                      <a:endParaRPr lang="fr-F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fr-FR" sz="2000" kern="100" dirty="0">
                          <a:effectLst/>
                        </a:rPr>
                        <a:t>Rapprochement entre associations USEP d’écoles et IME 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fr-FR" sz="2000" kern="100" dirty="0">
                          <a:effectLst/>
                        </a:rPr>
                        <a:t>pour des projets communs</a:t>
                      </a:r>
                      <a:endParaRPr lang="fr-F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09314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66F61242-EF06-A7BB-DE66-E2A8CE33A5F0}"/>
              </a:ext>
            </a:extLst>
          </p:cNvPr>
          <p:cNvSpPr txBox="1">
            <a:spLocks/>
          </p:cNvSpPr>
          <p:nvPr/>
        </p:nvSpPr>
        <p:spPr>
          <a:xfrm>
            <a:off x="-283686" y="1349078"/>
            <a:ext cx="7617413" cy="6758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D’autres ressources, d’autres pratiques!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25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25000">
              <a:srgbClr val="FFFFFF">
                <a:alpha val="100000"/>
              </a:srgbClr>
            </a:gs>
            <a:gs pos="50000">
              <a:srgbClr val="FFFFFF">
                <a:alpha val="100000"/>
              </a:srgbClr>
            </a:gs>
            <a:gs pos="75000">
              <a:srgbClr val="FFFFFF">
                <a:alpha val="100000"/>
              </a:srgbClr>
            </a:gs>
            <a:gs pos="100000">
              <a:srgbClr val="2A327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95D2F-9E38-1A27-0FE6-585C3E43F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2">
            <a:extLst>
              <a:ext uri="{FF2B5EF4-FFF2-40B4-BE49-F238E27FC236}">
                <a16:creationId xmlns:a16="http://schemas.microsoft.com/office/drawing/2014/main" id="{1BB41979-5E82-4A1E-ED6F-E397FC0737D3}"/>
              </a:ext>
            </a:extLst>
          </p:cNvPr>
          <p:cNvSpPr/>
          <p:nvPr/>
        </p:nvSpPr>
        <p:spPr>
          <a:xfrm>
            <a:off x="180727" y="24970"/>
            <a:ext cx="581273" cy="769659"/>
          </a:xfrm>
          <a:custGeom>
            <a:avLst/>
            <a:gdLst/>
            <a:ahLst/>
            <a:cxnLst/>
            <a:rect l="l" t="t" r="r" b="b"/>
            <a:pathLst>
              <a:path w="1443250" h="1462666">
                <a:moveTo>
                  <a:pt x="0" y="0"/>
                </a:moveTo>
                <a:lnTo>
                  <a:pt x="1443250" y="0"/>
                </a:lnTo>
                <a:lnTo>
                  <a:pt x="1443250" y="1462667"/>
                </a:lnTo>
                <a:lnTo>
                  <a:pt x="0" y="14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12184960-9B55-A2E3-DBE8-233218104D58}"/>
              </a:ext>
            </a:extLst>
          </p:cNvPr>
          <p:cNvSpPr/>
          <p:nvPr/>
        </p:nvSpPr>
        <p:spPr>
          <a:xfrm>
            <a:off x="735927" y="208282"/>
            <a:ext cx="403034" cy="403034"/>
          </a:xfrm>
          <a:custGeom>
            <a:avLst/>
            <a:gdLst/>
            <a:ahLst/>
            <a:cxnLst/>
            <a:rect l="l" t="t" r="r" b="b"/>
            <a:pathLst>
              <a:path w="429903" h="429903">
                <a:moveTo>
                  <a:pt x="0" y="0"/>
                </a:moveTo>
                <a:lnTo>
                  <a:pt x="429904" y="0"/>
                </a:lnTo>
                <a:lnTo>
                  <a:pt x="429904" y="429903"/>
                </a:lnTo>
                <a:lnTo>
                  <a:pt x="0" y="42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F9A0CE36-11A2-04D9-10D4-8D18EDFF9CD9}"/>
              </a:ext>
            </a:extLst>
          </p:cNvPr>
          <p:cNvSpPr/>
          <p:nvPr/>
        </p:nvSpPr>
        <p:spPr>
          <a:xfrm>
            <a:off x="10936277" y="326360"/>
            <a:ext cx="925444" cy="812652"/>
          </a:xfrm>
          <a:custGeom>
            <a:avLst/>
            <a:gdLst/>
            <a:ahLst/>
            <a:cxnLst/>
            <a:rect l="l" t="t" r="r" b="b"/>
            <a:pathLst>
              <a:path w="2632607" h="2169155">
                <a:moveTo>
                  <a:pt x="0" y="0"/>
                </a:moveTo>
                <a:lnTo>
                  <a:pt x="2632607" y="0"/>
                </a:lnTo>
                <a:lnTo>
                  <a:pt x="2632607" y="2169155"/>
                </a:lnTo>
                <a:lnTo>
                  <a:pt x="0" y="216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52" t="-10020" r="-27595" b="-9280"/>
            </a:stretch>
          </a:blipFill>
        </p:spPr>
        <p:txBody>
          <a:bodyPr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B183C8-1E30-E258-15BD-3EC073D00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4269585" y="217507"/>
            <a:ext cx="3652830" cy="136221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348FABCA-BD63-471E-E020-DF489C6AB3F8}"/>
              </a:ext>
            </a:extLst>
          </p:cNvPr>
          <p:cNvSpPr txBox="1">
            <a:spLocks/>
          </p:cNvSpPr>
          <p:nvPr/>
        </p:nvSpPr>
        <p:spPr>
          <a:xfrm>
            <a:off x="257908" y="1478241"/>
            <a:ext cx="11676184" cy="6238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57250" rtl="0" eaLnBrk="1" latinLnBrk="0" hangingPunct="1"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Les besoins formulés par nos Comités départementaux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337DFBC-A424-2B5F-A96C-BD2E4F916B70}"/>
              </a:ext>
            </a:extLst>
          </p:cNvPr>
          <p:cNvSpPr/>
          <p:nvPr/>
        </p:nvSpPr>
        <p:spPr>
          <a:xfrm>
            <a:off x="257908" y="2272871"/>
            <a:ext cx="5362823" cy="398505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Formation des intervenants (enseignants et autres dont parents, AESH, …)  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2F860DA-D211-73B6-88F9-DEBB30CEB8D8}"/>
              </a:ext>
            </a:extLst>
          </p:cNvPr>
          <p:cNvSpPr/>
          <p:nvPr/>
        </p:nvSpPr>
        <p:spPr>
          <a:xfrm>
            <a:off x="5805714" y="2272871"/>
            <a:ext cx="6056007" cy="398505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- à la démarche : observations, hypothèses, variables didactiques…,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- à l’utilisation de toutes les ressources USEP,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- en relation avec les fédérations dédiées</a:t>
            </a:r>
          </a:p>
        </p:txBody>
      </p:sp>
    </p:spTree>
    <p:extLst>
      <p:ext uri="{BB962C8B-B14F-4D97-AF65-F5344CB8AC3E}">
        <p14:creationId xmlns:p14="http://schemas.microsoft.com/office/powerpoint/2010/main" val="23747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1779</Words>
  <Application>Microsoft Office PowerPoint</Application>
  <PresentationFormat>Grand écran</PresentationFormat>
  <Paragraphs>256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STRUGALA Carole</dc:creator>
  <cp:lastModifiedBy>BRENOT Philippe</cp:lastModifiedBy>
  <cp:revision>2</cp:revision>
  <dcterms:created xsi:type="dcterms:W3CDTF">2025-12-01T08:13:46Z</dcterms:created>
  <dcterms:modified xsi:type="dcterms:W3CDTF">2025-12-04T16:33:50Z</dcterms:modified>
</cp:coreProperties>
</file>