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326" r:id="rId5"/>
    <p:sldId id="328" r:id="rId6"/>
    <p:sldId id="347" r:id="rId7"/>
    <p:sldId id="330" r:id="rId8"/>
    <p:sldId id="331" r:id="rId9"/>
    <p:sldId id="332" r:id="rId10"/>
    <p:sldId id="353" r:id="rId11"/>
    <p:sldId id="352" r:id="rId12"/>
    <p:sldId id="354" r:id="rId13"/>
    <p:sldId id="333" r:id="rId14"/>
    <p:sldId id="334" r:id="rId15"/>
    <p:sldId id="355" r:id="rId16"/>
    <p:sldId id="335" r:id="rId17"/>
    <p:sldId id="336" r:id="rId18"/>
    <p:sldId id="356" r:id="rId19"/>
    <p:sldId id="344" r:id="rId20"/>
    <p:sldId id="339" r:id="rId21"/>
    <p:sldId id="342" r:id="rId22"/>
    <p:sldId id="357" r:id="rId23"/>
  </p:sldIdLst>
  <p:sldSz cx="12192000" cy="6858000"/>
  <p:notesSz cx="6735763" cy="98663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8B9DC0-F325-1F44-5856-32E2A344A073}" name="VANDENABEELE Jérôme" initials="VJ" userId="S::jvandenabeele@laligue-usep.org::536ee91f-ebce-4f80-8a51-23e138737510" providerId="AD"/>
  <p188:author id="{A99B76D5-3F37-38F8-DA92-8CACEB01EA2B}" name="PASSERON Antoine" initials="PA" userId="S::apasseron@laligue-usep.org::7e27b0e1-8223-4a2c-915f-6ba3c9467de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330"/>
    <a:srgbClr val="9FC76E"/>
    <a:srgbClr val="2DA7DA"/>
    <a:srgbClr val="EB004C"/>
    <a:srgbClr val="D047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773908-E1ED-9849-D5D4-684F9BB09B67}" v="2" dt="2026-07-02T08:10:04.354"/>
    <p1510:client id="{AE9AE3DD-F748-FF5E-643B-1BAEF5417AB5}" v="2" dt="2026-07-02T13:44:43.212"/>
    <p1510:client id="{F78428EF-BED2-445A-A775-6281BC410E39}" v="52" dt="2026-07-03T07:10:48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47" autoAdjust="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SEP 92" userId="4ea05068-abdf-4206-8e9a-c9ec518ad447" providerId="ADAL" clId="{303DEE27-7B02-4339-BF3C-F992013EDEA5}"/>
    <pc:docChg chg="modSld">
      <pc:chgData name="USEP 92" userId="4ea05068-abdf-4206-8e9a-c9ec518ad447" providerId="ADAL" clId="{303DEE27-7B02-4339-BF3C-F992013EDEA5}" dt="2026-07-03T07:10:48.327" v="51" actId="20577"/>
      <pc:docMkLst>
        <pc:docMk/>
      </pc:docMkLst>
      <pc:sldChg chg="modSp">
        <pc:chgData name="USEP 92" userId="4ea05068-abdf-4206-8e9a-c9ec518ad447" providerId="ADAL" clId="{303DEE27-7B02-4339-BF3C-F992013EDEA5}" dt="2026-07-03T07:10:48.327" v="51" actId="20577"/>
        <pc:sldMkLst>
          <pc:docMk/>
          <pc:sldMk cId="909278331" sldId="335"/>
        </pc:sldMkLst>
        <pc:spChg chg="mod">
          <ac:chgData name="USEP 92" userId="4ea05068-abdf-4206-8e9a-c9ec518ad447" providerId="ADAL" clId="{303DEE27-7B02-4339-BF3C-F992013EDEA5}" dt="2026-07-03T07:10:48.327" v="51" actId="20577"/>
          <ac:spMkLst>
            <pc:docMk/>
            <pc:sldMk cId="909278331" sldId="335"/>
            <ac:spMk id="3" creationId="{79E5C2D7-633F-0540-9D8A-00F466177F6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D932D36-9BC6-C848-A134-18ACFB49E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87E171B-928E-4F4B-A39F-3FCD5DFB34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D57C8-033C-2C48-8A16-A773F32F2759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168B59-A8F6-EE4D-86FB-3ABBF62450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7F267A-4B63-DB47-BD80-B838054BA1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6DFD6-2BE9-2049-BE58-3E52B1029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5558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CA354-34B9-45B4-A140-EBDC0601E3EC}" type="datetimeFigureOut">
              <a:rPr lang="fr-FR" smtClean="0"/>
              <a:t>03/07/2026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713C86-961B-4AF0-AA11-EBBC819A5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920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713C86-961B-4AF0-AA11-EBBC819A578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692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713C86-961B-4AF0-AA11-EBBC819A5782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01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713C86-961B-4AF0-AA11-EBBC819A578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8635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713C86-961B-4AF0-AA11-EBBC819A578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555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27D01-8781-60EA-99C0-3FC517303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1997EAE-E18E-FD82-DD5B-A8864F10D6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287AA5F-DD5E-7D62-7135-92E33E4D4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92DC3D-05ED-B037-1FDE-621E3AEC0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713C86-961B-4AF0-AA11-EBBC819A5782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140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3ABF9-57C5-6E41-F6EB-9D537C8BC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7A6CA1-DD33-4EE6-1C91-5D1C8D32D0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D7A8009-6BD9-D24C-648E-2E5BC2F2CD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7D90C3-1147-F1A6-A254-52A83AAFF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713C86-961B-4AF0-AA11-EBBC819A578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2802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713C86-961B-4AF0-AA11-EBBC819A5782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457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713C86-961B-4AF0-AA11-EBBC819A5782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757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lang="fr-FR" sz="6000" b="1" kern="1200" cap="all" baseline="0" dirty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fr-FR" sz="2400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Bauhaus 93" panose="04030905020B02020C02" pitchFamily="8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i="1"/>
            </a:lvl1pPr>
          </a:lstStyle>
          <a:p>
            <a:fld id="{247979CF-9BFD-CA46-AA10-436AE70D495D}" type="datetime1">
              <a:rPr lang="fr-FR" smtClean="0"/>
              <a:t>03/07/2026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i="1"/>
            </a:lvl1pPr>
          </a:lstStyle>
          <a:p>
            <a:r>
              <a:rPr lang="fr-FR"/>
              <a:t>USEP nationale</a:t>
            </a:r>
          </a:p>
        </p:txBody>
      </p:sp>
    </p:spTree>
    <p:extLst>
      <p:ext uri="{BB962C8B-B14F-4D97-AF65-F5344CB8AC3E}">
        <p14:creationId xmlns:p14="http://schemas.microsoft.com/office/powerpoint/2010/main" val="2120256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32A8-556A-CD4F-A13B-E930873CE173}" type="datetime1">
              <a:rPr lang="fr-FR" smtClean="0"/>
              <a:t>03/07/2026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13BF-C868-4202-8142-81E9E41697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2427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1289957"/>
            <a:ext cx="2628900" cy="4887006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55220" y="365125"/>
            <a:ext cx="761728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B391C-91B5-1049-8CAC-3A93B8BEAA2E}" type="datetime1">
              <a:rPr lang="fr-FR" smtClean="0"/>
              <a:t>03/07/2026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13BF-C868-4202-8142-81E9E41697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2107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fr-FR" sz="5400" kern="1200" dirty="0">
                <a:solidFill>
                  <a:srgbClr val="FFC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800100" indent="-342900">
              <a:buFont typeface="Wingdings" panose="05000000000000000000" pitchFamily="2" charset="2"/>
              <a:buChar char="Ø"/>
              <a:defRPr/>
            </a:lvl2pPr>
            <a:lvl3pPr marL="1143000" indent="-228600">
              <a:buFont typeface="Wingdings" panose="05000000000000000000" pitchFamily="2" charset="2"/>
              <a:buChar char="ü"/>
              <a:defRPr/>
            </a:lvl3pPr>
            <a:lvl4pPr marL="1657350" indent="-285750">
              <a:buFont typeface="Bauhaus" pitchFamily="2" charset="0"/>
              <a:buChar char="-"/>
              <a:defRPr/>
            </a:lvl4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 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BEA4-2B72-3A43-B65D-B18DE57A38DD}" type="datetime1">
              <a:rPr lang="fr-FR" smtClean="0"/>
              <a:t>03/07/2026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13BF-C868-4202-8142-81E9E41697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09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5220" y="1709738"/>
            <a:ext cx="10392230" cy="2852737"/>
          </a:xfrm>
        </p:spPr>
        <p:txBody>
          <a:bodyPr anchor="b">
            <a:normAutofit/>
          </a:bodyPr>
          <a:lstStyle>
            <a:lvl1pPr>
              <a:defRPr lang="fr-FR" sz="5400" kern="1200" dirty="0">
                <a:solidFill>
                  <a:srgbClr val="FFC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55220" y="4589463"/>
            <a:ext cx="10392230" cy="1500187"/>
          </a:xfrm>
        </p:spPr>
        <p:txBody>
          <a:bodyPr>
            <a:normAutofit/>
          </a:bodyPr>
          <a:lstStyle>
            <a:lvl1pPr marL="0" indent="0">
              <a:buNone/>
              <a:defRPr lang="fr-FR" sz="2400" kern="12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9AAD2-9CD9-6A46-B792-B266629963F1}" type="datetime1">
              <a:rPr lang="fr-FR" smtClean="0"/>
              <a:t>03/07/2026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13BF-C868-4202-8142-81E9E41697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75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 algn="l" defTabSz="914400" rtl="0" eaLnBrk="1" latinLnBrk="0" hangingPunct="1">
              <a:defRPr lang="fr-FR" sz="5400" kern="1200" dirty="0">
                <a:solidFill>
                  <a:srgbClr val="FFC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55220" y="1825625"/>
            <a:ext cx="506458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699F-24C1-444F-AC84-5DD01422761E}" type="datetime1">
              <a:rPr lang="fr-FR" smtClean="0"/>
              <a:t>03/07/2026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13BF-C868-4202-8142-81E9E41697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7036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5220" y="365125"/>
            <a:ext cx="9691009" cy="1325563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lang="fr-FR" sz="5400" kern="1200" dirty="0">
                <a:solidFill>
                  <a:srgbClr val="FFC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55220" y="1681163"/>
            <a:ext cx="504235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55220" y="2505075"/>
            <a:ext cx="5042355" cy="3684588"/>
          </a:xfrm>
        </p:spPr>
        <p:txBody>
          <a:bodyPr/>
          <a:lstStyle>
            <a:lvl1pPr marL="457200" indent="-45720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Tx/>
              <a:buBlip>
                <a:blip r:embed="rId2"/>
              </a:buBlip>
              <a:defRPr lang="fr-FR" sz="2600" kern="120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457200" indent="-457200">
              <a:defRPr lang="fr-FR" sz="2600" kern="120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457200" lvl="0" indent="-45720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Tx/>
              <a:buBlip>
                <a:blip r:embed="rId2"/>
              </a:buBlip>
            </a:pPr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C7EC-C8DC-AF4C-A646-D0D1AED6636E}" type="datetime1">
              <a:rPr lang="fr-FR" smtClean="0"/>
              <a:t>03/07/2026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13BF-C868-4202-8142-81E9E41697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606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 algn="l" defTabSz="914400" rtl="0" eaLnBrk="1" latinLnBrk="0" hangingPunct="1">
              <a:defRPr lang="fr-FR" sz="5400" kern="1200" dirty="0">
                <a:solidFill>
                  <a:srgbClr val="FFC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B5411-D8E6-7D45-AF21-B31C17210556}" type="datetime1">
              <a:rPr lang="fr-FR" smtClean="0"/>
              <a:t>03/07/2026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13BF-C868-4202-8142-81E9E41697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798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7B5D-595F-204C-9416-9FDD309C5131}" type="datetime1">
              <a:rPr lang="fr-FR" smtClean="0"/>
              <a:t>03/07/2026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13BF-C868-4202-8142-81E9E41697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3321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5220" y="457200"/>
            <a:ext cx="381680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 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55220" y="2057400"/>
            <a:ext cx="381680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161B6-4100-BE45-AA49-58B1672B5DD4}" type="datetime1">
              <a:rPr lang="fr-FR" smtClean="0"/>
              <a:t>03/07/2026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13BF-C868-4202-8142-81E9E41697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2083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5220" y="457200"/>
            <a:ext cx="381680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55220" y="2057400"/>
            <a:ext cx="381680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68773-DD6E-6948-B67F-41413BB4C473}" type="datetime1">
              <a:rPr lang="fr-FR" smtClean="0"/>
              <a:t>03/07/2026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13BF-C868-4202-8142-81E9E41697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092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55221" y="365125"/>
            <a:ext cx="96828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55220" y="1825625"/>
            <a:ext cx="103985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 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55220" y="6356350"/>
            <a:ext cx="26261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EA110-45C7-2045-B91B-5588D847D4A1}" type="datetime1">
              <a:rPr lang="fr-FR" smtClean="0"/>
              <a:t>03/07/2026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USEP nationale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013BF-C868-4202-8142-81E9E416977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646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5400" b="1" kern="1200" cap="small" baseline="0" dirty="0">
          <a:solidFill>
            <a:srgbClr val="FFC000"/>
          </a:solidFill>
          <a:latin typeface="+mj-lt"/>
          <a:ea typeface="+mn-ea"/>
          <a:cs typeface="+mn-cs"/>
        </a:defRPr>
      </a:lvl1pPr>
    </p:titleStyle>
    <p:bodyStyle>
      <a:lvl1pPr marL="457200" indent="-457200" algn="l" defTabSz="914400" rtl="0" eaLnBrk="1" latinLnBrk="0" hangingPunct="1">
        <a:lnSpc>
          <a:spcPct val="80000"/>
        </a:lnSpc>
        <a:spcBef>
          <a:spcPts val="1000"/>
        </a:spcBef>
        <a:buFontTx/>
        <a:buBlip>
          <a:blip r:embed="rId14"/>
        </a:buBlip>
        <a:defRPr lang="fr-FR" sz="2600" kern="1200" dirty="0" smtClean="0">
          <a:solidFill>
            <a:schemeClr val="bg1">
              <a:lumMod val="65000"/>
            </a:schemeClr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2400" kern="1200">
          <a:solidFill>
            <a:srgbClr val="2DA7D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ü"/>
        <a:defRPr sz="2000" kern="1200">
          <a:solidFill>
            <a:srgbClr val="9FC76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Bauhaus" pitchFamily="2" charset="0"/>
        <a:buChar char="-"/>
        <a:defRPr sz="1800" kern="1200">
          <a:solidFill>
            <a:srgbClr val="D04742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rubber-stamp-approved-approved-stamp-1560306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rubber-stamp-approved-approved-stamp-1560306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rubber-stamp-approved-approved-stamp-1560306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A43689-7F6C-3583-8FFB-42AA2341B5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L’usep fait sa rentrée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39C0C31-0DB7-E079-5128-025B98D9C4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Secteur USEP</a:t>
            </a:r>
          </a:p>
          <a:p>
            <a:r>
              <a:rPr lang="fr-FR" dirty="0"/>
              <a:t>Lieu réunion</a:t>
            </a:r>
          </a:p>
          <a:p>
            <a:r>
              <a:rPr lang="fr-FR" dirty="0"/>
              <a:t>Date réunion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57FEBF9-A979-3573-0A21-BAED0616B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</p:spTree>
    <p:extLst>
      <p:ext uri="{BB962C8B-B14F-4D97-AF65-F5344CB8AC3E}">
        <p14:creationId xmlns:p14="http://schemas.microsoft.com/office/powerpoint/2010/main" val="883648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20C9EE-1FBF-06E8-BA18-F30566396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documentation pédagogique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CDB6FEC-FC42-AC35-76B8-2AA490E14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3964FA-07DD-3522-998C-B5EE1428D516}"/>
              </a:ext>
            </a:extLst>
          </p:cNvPr>
          <p:cNvGrpSpPr/>
          <p:nvPr/>
        </p:nvGrpSpPr>
        <p:grpSpPr>
          <a:xfrm>
            <a:off x="1545771" y="1618249"/>
            <a:ext cx="7186675" cy="4680000"/>
            <a:chOff x="2362140" y="1462246"/>
            <a:chExt cx="7186675" cy="468000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8B697CE-BA86-5AB0-A68F-014B75C88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62140" y="1462246"/>
              <a:ext cx="3578514" cy="4680000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FAFF4AD4-F44A-78EA-93F9-821B55CC8F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13"/>
            <a:stretch/>
          </p:blipFill>
          <p:spPr>
            <a:xfrm>
              <a:off x="5969914" y="1462246"/>
              <a:ext cx="3578901" cy="4680000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4F404C44-0AA2-A57F-1D3B-8F1F79D0D525}"/>
              </a:ext>
            </a:extLst>
          </p:cNvPr>
          <p:cNvSpPr/>
          <p:nvPr/>
        </p:nvSpPr>
        <p:spPr>
          <a:xfrm>
            <a:off x="9502445" y="3416008"/>
            <a:ext cx="2033626" cy="83099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dirty="0"/>
              <a:t>Consultation en ligne</a:t>
            </a:r>
          </a:p>
        </p:txBody>
      </p:sp>
    </p:spTree>
    <p:extLst>
      <p:ext uri="{BB962C8B-B14F-4D97-AF65-F5344CB8AC3E}">
        <p14:creationId xmlns:p14="http://schemas.microsoft.com/office/powerpoint/2010/main" val="1554709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5BCC4D-788F-2B1B-071F-C2831F372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matériel sportif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E87611-06F9-4E25-B4B1-FEC3CBE51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Exemple de matériel…</a:t>
            </a:r>
          </a:p>
          <a:p>
            <a:endParaRPr lang="fr-FR" dirty="0"/>
          </a:p>
          <a:p>
            <a:r>
              <a:rPr lang="fr-FR" dirty="0"/>
              <a:t>Modalités de prêt…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E3D99DC-04CA-D68E-DD36-71C5AA4CC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09CC2E-E78A-8A6C-9677-9B7BB8CFC58B}"/>
              </a:ext>
            </a:extLst>
          </p:cNvPr>
          <p:cNvSpPr/>
          <p:nvPr/>
        </p:nvSpPr>
        <p:spPr>
          <a:xfrm>
            <a:off x="9502445" y="3241394"/>
            <a:ext cx="2033626" cy="83099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dirty="0"/>
              <a:t>Réservation sur le site</a:t>
            </a:r>
          </a:p>
        </p:txBody>
      </p:sp>
    </p:spTree>
    <p:extLst>
      <p:ext uri="{BB962C8B-B14F-4D97-AF65-F5344CB8AC3E}">
        <p14:creationId xmlns:p14="http://schemas.microsoft.com/office/powerpoint/2010/main" val="307435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59DD2-8B8C-C1E0-649F-4AF14DB5E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B5FA35-AC08-2BEC-11CE-6048074F8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gestion administrative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52870CA-9D9D-4FAE-FC21-390BDACB9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</p:spTree>
    <p:extLst>
      <p:ext uri="{BB962C8B-B14F-4D97-AF65-F5344CB8AC3E}">
        <p14:creationId xmlns:p14="http://schemas.microsoft.com/office/powerpoint/2010/main" val="1568872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76F45-72EA-2612-1CE1-579CBA906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7BC12A-1CA4-F43B-0EEE-A6BCE1F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tarifs statutaires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E5C2D7-633F-0540-9D8A-00F466177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tarifs d’affiliation et d’adhésion pour la saison 2026/2027 intègrent la part Ligue et la cotisation liée à l’assurance :</a:t>
            </a:r>
          </a:p>
          <a:p>
            <a:endParaRPr lang="fr-FR" dirty="0"/>
          </a:p>
          <a:p>
            <a:pPr lvl="1"/>
            <a:r>
              <a:rPr lang="fr-FR" dirty="0"/>
              <a:t>Affiliation de l’association			</a:t>
            </a:r>
            <a:r>
              <a:rPr lang="fr-FR" dirty="0">
                <a:highlight>
                  <a:srgbClr val="FFFF00"/>
                </a:highlight>
              </a:rPr>
              <a:t>20</a:t>
            </a:r>
            <a:r>
              <a:rPr lang="fr-FR" dirty="0"/>
              <a:t>    €</a:t>
            </a:r>
          </a:p>
          <a:p>
            <a:pPr lvl="1"/>
            <a:r>
              <a:rPr lang="fr-FR" dirty="0"/>
              <a:t>Adhésion d’un adulte				</a:t>
            </a:r>
            <a:r>
              <a:rPr lang="fr-FR" dirty="0">
                <a:highlight>
                  <a:srgbClr val="FFFF00"/>
                </a:highlight>
              </a:rPr>
              <a:t>20</a:t>
            </a:r>
            <a:r>
              <a:rPr lang="fr-FR" dirty="0"/>
              <a:t>    €</a:t>
            </a:r>
          </a:p>
          <a:p>
            <a:pPr lvl="1"/>
            <a:r>
              <a:rPr lang="fr-FR" dirty="0"/>
              <a:t>Adhésion d’un enfant (maternelle)		6      €</a:t>
            </a:r>
          </a:p>
          <a:p>
            <a:pPr lvl="1"/>
            <a:r>
              <a:rPr lang="fr-FR" dirty="0"/>
              <a:t>Adhésion d’un enfant (élémentaire)		</a:t>
            </a:r>
            <a:r>
              <a:rPr lang="fr-FR" dirty="0">
                <a:highlight>
                  <a:srgbClr val="FFFF00"/>
                </a:highlight>
              </a:rPr>
              <a:t>6,50</a:t>
            </a:r>
            <a:r>
              <a:rPr lang="fr-FR" dirty="0"/>
              <a:t> €</a:t>
            </a:r>
          </a:p>
          <a:p>
            <a:endParaRPr lang="fr-FR" dirty="0"/>
          </a:p>
          <a:p>
            <a:r>
              <a:rPr lang="fr-FR" dirty="0"/>
              <a:t>Possibilité au licencié de souscrire à la garantie I.A. Sport +</a:t>
            </a:r>
          </a:p>
          <a:p>
            <a:pPr lvl="1"/>
            <a:r>
              <a:rPr lang="fr-FR" dirty="0"/>
              <a:t>Souscrire directement auprès de la MAIF	12,80 €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654D8B0-2E45-C694-B5B4-591E52DB4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</p:spTree>
    <p:extLst>
      <p:ext uri="{BB962C8B-B14F-4D97-AF65-F5344CB8AC3E}">
        <p14:creationId xmlns:p14="http://schemas.microsoft.com/office/powerpoint/2010/main" val="90927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95D7B-0D57-D505-2AE3-85F398128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A7FFC5-AF7B-7B51-70EE-D9E822F19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L’affiliation de l’association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9010B58-2508-74E7-20B2-8C6B8ED35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B909394-523E-68D8-C6CF-22E59B6C3EA2}"/>
              </a:ext>
            </a:extLst>
          </p:cNvPr>
          <p:cNvSpPr txBox="1">
            <a:spLocks/>
          </p:cNvSpPr>
          <p:nvPr/>
        </p:nvSpPr>
        <p:spPr>
          <a:xfrm>
            <a:off x="7531713" y="2969809"/>
            <a:ext cx="3324174" cy="460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Tx/>
              <a:buBlip>
                <a:blip r:embed="rId2"/>
              </a:buBlip>
              <a:defRPr lang="fr-FR" sz="2600" kern="120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rgbClr val="2DA7D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000" kern="1200">
                <a:solidFill>
                  <a:srgbClr val="9FC76E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Bauhaus" pitchFamily="2" charset="0"/>
              <a:buChar char="-"/>
              <a:defRPr sz="1800" kern="1200">
                <a:solidFill>
                  <a:srgbClr val="D0474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dirty="0">
                <a:solidFill>
                  <a:schemeClr val="accent3"/>
                </a:solidFill>
              </a:rPr>
              <a:t>Ce que nous faisons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86520DB-7586-8AF3-B425-E07EEA674A05}"/>
              </a:ext>
            </a:extLst>
          </p:cNvPr>
          <p:cNvSpPr/>
          <p:nvPr/>
        </p:nvSpPr>
        <p:spPr>
          <a:xfrm>
            <a:off x="1685233" y="3795706"/>
            <a:ext cx="4320000" cy="44622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1- Renouveler l’affiliation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6AB7A51-F7BD-7C26-1DE6-65EE2C3C8DFB}"/>
              </a:ext>
            </a:extLst>
          </p:cNvPr>
          <p:cNvSpPr/>
          <p:nvPr/>
        </p:nvSpPr>
        <p:spPr>
          <a:xfrm>
            <a:off x="7033800" y="4244957"/>
            <a:ext cx="4320000" cy="44622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2- Valider l’affiliation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CD46EDD-00E6-AC19-1647-8D2FF3873B72}"/>
              </a:ext>
            </a:extLst>
          </p:cNvPr>
          <p:cNvSpPr/>
          <p:nvPr/>
        </p:nvSpPr>
        <p:spPr>
          <a:xfrm>
            <a:off x="1690023" y="4688160"/>
            <a:ext cx="4320000" cy="44622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3- Gérer les adhésions </a:t>
            </a:r>
            <a:r>
              <a:rPr lang="fr-FR" sz="1600" dirty="0"/>
              <a:t>(enfants &amp; adultes)</a:t>
            </a:r>
            <a:endParaRPr lang="fr-FR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9D3B359-C513-43DC-3A59-1832467F2192}"/>
              </a:ext>
            </a:extLst>
          </p:cNvPr>
          <p:cNvSpPr/>
          <p:nvPr/>
        </p:nvSpPr>
        <p:spPr>
          <a:xfrm>
            <a:off x="7033800" y="5134387"/>
            <a:ext cx="4320000" cy="44622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4- Valider les adhésions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0C348B5-E84D-7AD8-B24F-194939334434}"/>
              </a:ext>
            </a:extLst>
          </p:cNvPr>
          <p:cNvSpPr/>
          <p:nvPr/>
        </p:nvSpPr>
        <p:spPr>
          <a:xfrm>
            <a:off x="7033800" y="5580614"/>
            <a:ext cx="4320000" cy="44622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5- Établir la facture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BCF836C-69F6-FF8A-5BEF-A80A2349EEEC}"/>
              </a:ext>
            </a:extLst>
          </p:cNvPr>
          <p:cNvSpPr/>
          <p:nvPr/>
        </p:nvSpPr>
        <p:spPr>
          <a:xfrm>
            <a:off x="1685233" y="5580614"/>
            <a:ext cx="4320000" cy="44622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5- Éditer les licences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D3AAE66E-F7BF-FA4A-B5A8-557DE3E75587}"/>
              </a:ext>
            </a:extLst>
          </p:cNvPr>
          <p:cNvSpPr txBox="1">
            <a:spLocks/>
          </p:cNvSpPr>
          <p:nvPr/>
        </p:nvSpPr>
        <p:spPr>
          <a:xfrm>
            <a:off x="2019481" y="2969809"/>
            <a:ext cx="3651504" cy="460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Tx/>
              <a:buBlip>
                <a:blip r:embed="rId2"/>
              </a:buBlip>
              <a:defRPr lang="fr-FR" sz="2600" kern="120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rgbClr val="2DA7D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000" kern="1200">
                <a:solidFill>
                  <a:srgbClr val="9FC76E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Bauhaus" pitchFamily="2" charset="0"/>
              <a:buChar char="-"/>
              <a:defRPr sz="1800" kern="1200">
                <a:solidFill>
                  <a:srgbClr val="D0474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dirty="0">
                <a:solidFill>
                  <a:schemeClr val="accent6"/>
                </a:solidFill>
              </a:rPr>
              <a:t>Ce que vous faites</a:t>
            </a:r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2E9EDEF3-1902-72AC-DAC1-2B979072B137}"/>
              </a:ext>
            </a:extLst>
          </p:cNvPr>
          <p:cNvSpPr/>
          <p:nvPr/>
        </p:nvSpPr>
        <p:spPr>
          <a:xfrm>
            <a:off x="3658210" y="3409278"/>
            <a:ext cx="380390" cy="272491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bas 16">
            <a:extLst>
              <a:ext uri="{FF2B5EF4-FFF2-40B4-BE49-F238E27FC236}">
                <a16:creationId xmlns:a16="http://schemas.microsoft.com/office/drawing/2014/main" id="{46FA9A74-CE88-CEFE-21FC-7F1107FBA2B7}"/>
              </a:ext>
            </a:extLst>
          </p:cNvPr>
          <p:cNvSpPr/>
          <p:nvPr/>
        </p:nvSpPr>
        <p:spPr>
          <a:xfrm>
            <a:off x="9003605" y="3406539"/>
            <a:ext cx="380390" cy="272491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7FA576C-A97F-1DA0-F112-B04BFE2BA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339" y="1640632"/>
            <a:ext cx="3392061" cy="84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70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C833FC-445C-6C2F-BC13-0463DF72C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L’assurance de l’association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922AC4-3BA7-18A3-A93A-C3D6BB187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Couverture globale</a:t>
            </a:r>
          </a:p>
          <a:p>
            <a:pPr lvl="1"/>
            <a:r>
              <a:rPr lang="fr-FR" dirty="0"/>
              <a:t>Personnes morales</a:t>
            </a:r>
          </a:p>
          <a:p>
            <a:pPr lvl="1"/>
            <a:r>
              <a:rPr lang="fr-FR" dirty="0"/>
              <a:t>Personnes physiques</a:t>
            </a:r>
          </a:p>
          <a:p>
            <a:pPr lvl="1"/>
            <a:r>
              <a:rPr lang="fr-FR" dirty="0"/>
              <a:t>Activités organisées par l’USEP</a:t>
            </a:r>
          </a:p>
          <a:p>
            <a:pPr lvl="1"/>
            <a:r>
              <a:rPr lang="fr-FR" dirty="0"/>
              <a:t>Biens mobiliers et immobiliers</a:t>
            </a:r>
          </a:p>
          <a:p>
            <a:endParaRPr lang="fr-FR" dirty="0"/>
          </a:p>
          <a:p>
            <a:r>
              <a:rPr lang="fr-FR" dirty="0"/>
              <a:t>Garanties du 1</a:t>
            </a:r>
            <a:r>
              <a:rPr lang="fr-FR" baseline="30000" dirty="0"/>
              <a:t>er</a:t>
            </a:r>
            <a:r>
              <a:rPr lang="fr-FR" dirty="0"/>
              <a:t> septembre 2026 au 31 aout 2027</a:t>
            </a:r>
          </a:p>
          <a:p>
            <a:endParaRPr lang="fr-FR" dirty="0"/>
          </a:p>
          <a:p>
            <a:r>
              <a:rPr lang="fr-FR" dirty="0"/>
              <a:t>Une seule démarche : affilier l’association avant le 31 octobre (date de la post-garantie)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7CC9829-CE94-8963-027E-E8E65946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pic>
        <p:nvPicPr>
          <p:cNvPr id="5" name="Picture 2" descr="MAIF — Wikipédia">
            <a:extLst>
              <a:ext uri="{FF2B5EF4-FFF2-40B4-BE49-F238E27FC236}">
                <a16:creationId xmlns:a16="http://schemas.microsoft.com/office/drawing/2014/main" id="{93EBF3E5-76BA-4B72-FE20-18D6847AE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745" y="209923"/>
            <a:ext cx="1164963" cy="91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0DEEDD91-F91A-6434-F750-255E3957951F}"/>
              </a:ext>
            </a:extLst>
          </p:cNvPr>
          <p:cNvGrpSpPr/>
          <p:nvPr/>
        </p:nvGrpSpPr>
        <p:grpSpPr>
          <a:xfrm>
            <a:off x="8005532" y="2338797"/>
            <a:ext cx="2439538" cy="1235058"/>
            <a:chOff x="7252668" y="1570036"/>
            <a:chExt cx="3981959" cy="2015935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787F687-F7DB-3D43-B899-71222E0E09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11670" t="14766" r="40101" b="43307"/>
            <a:stretch/>
          </p:blipFill>
          <p:spPr>
            <a:xfrm>
              <a:off x="7252668" y="1570036"/>
              <a:ext cx="3936076" cy="1924724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9C8CAE9-7583-F442-470E-933722B97DB9}"/>
                </a:ext>
              </a:extLst>
            </p:cNvPr>
            <p:cNvSpPr/>
            <p:nvPr/>
          </p:nvSpPr>
          <p:spPr>
            <a:xfrm rot="20711724">
              <a:off x="7539700" y="2246775"/>
              <a:ext cx="3308466" cy="6081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FEE0018-DEA0-6001-AE34-70243225E934}"/>
                </a:ext>
              </a:extLst>
            </p:cNvPr>
            <p:cNvSpPr txBox="1"/>
            <p:nvPr/>
          </p:nvSpPr>
          <p:spPr>
            <a:xfrm rot="20748598">
              <a:off x="7575963" y="2312453"/>
              <a:ext cx="3289484" cy="452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F40101"/>
                  </a:solidFill>
                  <a:latin typeface="Stencil" panose="040409050D0802020404" pitchFamily="82" charset="0"/>
                </a:rPr>
                <a:t>Associations.usep.org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3F3B741-7589-3CEC-E21C-6348ADBA8B98}"/>
                </a:ext>
              </a:extLst>
            </p:cNvPr>
            <p:cNvSpPr/>
            <p:nvPr/>
          </p:nvSpPr>
          <p:spPr>
            <a:xfrm>
              <a:off x="9671323" y="3004080"/>
              <a:ext cx="1563304" cy="58189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5730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6DA1D2-7E52-547D-031D-11B48CDCF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contrat d’établissement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6EA7766-096B-FAEE-9151-C9216C33D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5F9EFD-3E6E-C76C-FEC9-E041BC17A2AD}"/>
              </a:ext>
            </a:extLst>
          </p:cNvPr>
          <p:cNvSpPr/>
          <p:nvPr/>
        </p:nvSpPr>
        <p:spPr>
          <a:xfrm>
            <a:off x="1457273" y="4271644"/>
            <a:ext cx="4320000" cy="8713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Contrat d’établissement</a:t>
            </a:r>
          </a:p>
          <a:p>
            <a:pPr algn="ctr"/>
            <a:r>
              <a:rPr lang="fr-FR" dirty="0"/>
              <a:t>Sans cotisation supplémentaire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20AF1C36-7F4F-3475-3447-A3119E8530A7}"/>
              </a:ext>
            </a:extLst>
          </p:cNvPr>
          <p:cNvSpPr txBox="1">
            <a:spLocks/>
          </p:cNvSpPr>
          <p:nvPr/>
        </p:nvSpPr>
        <p:spPr>
          <a:xfrm>
            <a:off x="1164119" y="2151134"/>
            <a:ext cx="4906308" cy="1491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Tx/>
              <a:buBlip>
                <a:blip r:embed="rId3"/>
              </a:buBlip>
              <a:defRPr lang="fr-FR" sz="2600" kern="120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rgbClr val="2DA7D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000" kern="1200">
                <a:solidFill>
                  <a:srgbClr val="9FC76E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Bauhaus" pitchFamily="2" charset="0"/>
              <a:buChar char="-"/>
              <a:defRPr sz="1800" kern="1200">
                <a:solidFill>
                  <a:srgbClr val="D0474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>
                <a:solidFill>
                  <a:schemeClr val="accent6"/>
                </a:solidFill>
              </a:rPr>
              <a:t>Nombre de licenciés USEP</a:t>
            </a:r>
          </a:p>
          <a:p>
            <a:pPr marL="0" indent="0" algn="ctr">
              <a:buNone/>
            </a:pPr>
            <a:r>
              <a:rPr lang="fr-FR" b="1" dirty="0">
                <a:solidFill>
                  <a:schemeClr val="accent6"/>
                </a:solidFill>
              </a:rPr>
              <a:t>= </a:t>
            </a:r>
          </a:p>
          <a:p>
            <a:pPr marL="0" indent="0" algn="ctr">
              <a:buNone/>
            </a:pPr>
            <a:r>
              <a:rPr lang="fr-FR" b="1" dirty="0">
                <a:solidFill>
                  <a:schemeClr val="accent6"/>
                </a:solidFill>
              </a:rPr>
              <a:t>Nombre d’élèves de l’école</a:t>
            </a: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6AE7C538-CDCB-6C2C-BFD8-7343EBFDD008}"/>
              </a:ext>
            </a:extLst>
          </p:cNvPr>
          <p:cNvSpPr/>
          <p:nvPr/>
        </p:nvSpPr>
        <p:spPr>
          <a:xfrm>
            <a:off x="3430250" y="3715940"/>
            <a:ext cx="380390" cy="272491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0F6D88-85B7-96D2-1B95-99DC140F1635}"/>
              </a:ext>
            </a:extLst>
          </p:cNvPr>
          <p:cNvSpPr/>
          <p:nvPr/>
        </p:nvSpPr>
        <p:spPr>
          <a:xfrm>
            <a:off x="7022921" y="4271959"/>
            <a:ext cx="4320000" cy="87139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Contrat d’établissement</a:t>
            </a:r>
          </a:p>
          <a:p>
            <a:pPr algn="ctr"/>
            <a:r>
              <a:rPr lang="fr-FR" dirty="0"/>
              <a:t>0,80€ / élève non adhérent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60732E98-F812-A873-95A3-F15DB58C2B76}"/>
              </a:ext>
            </a:extLst>
          </p:cNvPr>
          <p:cNvSpPr txBox="1">
            <a:spLocks/>
          </p:cNvSpPr>
          <p:nvPr/>
        </p:nvSpPr>
        <p:spPr>
          <a:xfrm>
            <a:off x="6729767" y="2151449"/>
            <a:ext cx="4906308" cy="1491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Tx/>
              <a:buBlip>
                <a:blip r:embed="rId3"/>
              </a:buBlip>
              <a:defRPr lang="fr-FR" sz="2600" kern="120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rgbClr val="2DA7D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000" kern="1200">
                <a:solidFill>
                  <a:srgbClr val="9FC76E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Bauhaus" pitchFamily="2" charset="0"/>
              <a:buChar char="-"/>
              <a:defRPr sz="1800" kern="1200">
                <a:solidFill>
                  <a:srgbClr val="D0474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>
                <a:solidFill>
                  <a:schemeClr val="accent3"/>
                </a:solidFill>
              </a:rPr>
              <a:t>Nombre de licenciés USEP</a:t>
            </a:r>
          </a:p>
          <a:p>
            <a:pPr marL="0" indent="0" algn="ctr">
              <a:buNone/>
            </a:pPr>
            <a:r>
              <a:rPr lang="fr-FR" b="1" dirty="0">
                <a:solidFill>
                  <a:schemeClr val="accent3"/>
                </a:solidFill>
              </a:rPr>
              <a:t>&lt; </a:t>
            </a:r>
          </a:p>
          <a:p>
            <a:pPr marL="0" indent="0" algn="ctr">
              <a:buNone/>
            </a:pPr>
            <a:r>
              <a:rPr lang="fr-FR" b="1" dirty="0">
                <a:solidFill>
                  <a:schemeClr val="accent3"/>
                </a:solidFill>
              </a:rPr>
              <a:t>Nombre d’élèves de l’école</a:t>
            </a:r>
          </a:p>
        </p:txBody>
      </p:sp>
      <p:sp>
        <p:nvSpPr>
          <p:cNvPr id="10" name="Flèche : bas 9">
            <a:extLst>
              <a:ext uri="{FF2B5EF4-FFF2-40B4-BE49-F238E27FC236}">
                <a16:creationId xmlns:a16="http://schemas.microsoft.com/office/drawing/2014/main" id="{879EA712-8E49-696F-BC72-36E020F239C0}"/>
              </a:ext>
            </a:extLst>
          </p:cNvPr>
          <p:cNvSpPr/>
          <p:nvPr/>
        </p:nvSpPr>
        <p:spPr>
          <a:xfrm>
            <a:off x="8995898" y="3716255"/>
            <a:ext cx="380390" cy="272491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674A05-39B0-96E3-86F9-FA2D2049E4D8}"/>
              </a:ext>
            </a:extLst>
          </p:cNvPr>
          <p:cNvSpPr/>
          <p:nvPr/>
        </p:nvSpPr>
        <p:spPr>
          <a:xfrm>
            <a:off x="1457274" y="5574214"/>
            <a:ext cx="9885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Responsabilité civile, assistance juridique, accidents corporels, biens des personnes et assistance aux personnes (activités à l’intérieur et à l’extérieur de l’école)</a:t>
            </a:r>
          </a:p>
        </p:txBody>
      </p:sp>
      <p:pic>
        <p:nvPicPr>
          <p:cNvPr id="12" name="Picture 2" descr="MAIF — Wikipédia">
            <a:extLst>
              <a:ext uri="{FF2B5EF4-FFF2-40B4-BE49-F238E27FC236}">
                <a16:creationId xmlns:a16="http://schemas.microsoft.com/office/drawing/2014/main" id="{5E7EC609-9BF7-D670-A76C-F540CCF9A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745" y="209923"/>
            <a:ext cx="1164963" cy="91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186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B3490C-1F3E-9645-1D08-B228D01BE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contrat d’établissement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439ABF-1715-36A7-10DA-F842803C4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221" y="1825625"/>
            <a:ext cx="7741739" cy="4351338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r>
              <a:rPr lang="fr-FR" dirty="0"/>
              <a:t>Obligation d’une association USEP locale</a:t>
            </a:r>
          </a:p>
          <a:p>
            <a:pPr lvl="1"/>
            <a:r>
              <a:rPr lang="fr-FR" dirty="0"/>
              <a:t>1 association – 1 école</a:t>
            </a:r>
          </a:p>
          <a:p>
            <a:pPr lvl="1"/>
            <a:r>
              <a:rPr lang="fr-FR" dirty="0"/>
              <a:t>1 association – 1 RPI</a:t>
            </a:r>
          </a:p>
          <a:p>
            <a:pPr lvl="1"/>
            <a:r>
              <a:rPr lang="fr-FR" dirty="0"/>
              <a:t>1 association – 1 groupe scolaire</a:t>
            </a:r>
          </a:p>
          <a:p>
            <a:endParaRPr lang="fr-FR" dirty="0"/>
          </a:p>
          <a:p>
            <a:r>
              <a:rPr lang="fr-FR" dirty="0"/>
              <a:t>Souscription via le bordereau spécifique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B7539C5-4472-8D00-D70A-325FCFDA8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F6AA185-E0D7-B31F-A973-E66499169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59262">
            <a:off x="8170966" y="2032579"/>
            <a:ext cx="2760521" cy="38848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2" descr="MAIF — Wikipédia">
            <a:extLst>
              <a:ext uri="{FF2B5EF4-FFF2-40B4-BE49-F238E27FC236}">
                <a16:creationId xmlns:a16="http://schemas.microsoft.com/office/drawing/2014/main" id="{DCB6B905-4BE0-CB50-7B34-C83E9C0A3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745" y="209923"/>
            <a:ext cx="1164963" cy="91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24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2025F-39CA-A453-8B6E-AF23F2471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A807B6-9C66-EFB0-C17A-6C98CD3A4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La déclaration de sinistre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D3DFE-8455-7A16-8BCA-4D49E8546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Tous les accidents qui surviennent au cours d’une activité garantie doivent faire l’objet, par l’association sportive concernée, d’une déclaration dans les cinq jours auprès de la MAIF </a:t>
            </a:r>
          </a:p>
          <a:p>
            <a:pPr lvl="1"/>
            <a:r>
              <a:rPr lang="fr-FR" dirty="0"/>
              <a:t>Courriel : declaration@maif.fr</a:t>
            </a:r>
          </a:p>
          <a:p>
            <a:pPr lvl="1"/>
            <a:r>
              <a:rPr lang="fr-FR" dirty="0"/>
              <a:t>Téléphone : 09 78 97 98 99</a:t>
            </a:r>
          </a:p>
          <a:p>
            <a:pPr lvl="1"/>
            <a:r>
              <a:rPr lang="fr-FR" dirty="0"/>
              <a:t>Courrier : </a:t>
            </a:r>
            <a:r>
              <a:rPr lang="fr-FR" sz="2000" dirty="0"/>
              <a:t>Groupe MAIF - Gestion des courriers sociétaires - 79018 Niort Cedex 9</a:t>
            </a:r>
            <a:endParaRPr lang="fr-FR" dirty="0"/>
          </a:p>
          <a:p>
            <a:endParaRPr lang="fr-FR" dirty="0"/>
          </a:p>
          <a:p>
            <a:r>
              <a:rPr lang="fr-FR" dirty="0"/>
              <a:t>La déclaration devra préciser</a:t>
            </a:r>
          </a:p>
          <a:p>
            <a:pPr lvl="1"/>
            <a:r>
              <a:rPr lang="fr-FR" dirty="0"/>
              <a:t>Le numéro de sociétaire : </a:t>
            </a:r>
            <a:r>
              <a:rPr lang="fr-FR" b="1" dirty="0"/>
              <a:t>4 787 052 J</a:t>
            </a:r>
          </a:p>
          <a:p>
            <a:pPr lvl="1"/>
            <a:r>
              <a:rPr lang="fr-FR" dirty="0"/>
              <a:t>Le numéro d’affiliation de l’association </a:t>
            </a:r>
          </a:p>
          <a:p>
            <a:pPr lvl="1"/>
            <a:r>
              <a:rPr lang="fr-FR" dirty="0"/>
              <a:t>Le numéro de licence du pratiquant lorsqu’il est impliqué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F98FDCF-7185-5E42-9EC1-A5F89C516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8044518-34AC-7F25-73F3-A92ED71BA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5926">
            <a:off x="9824480" y="4261576"/>
            <a:ext cx="1627170" cy="21695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315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C2573-26B5-1820-6479-4C4D48CCD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07A653-8C83-06A8-564D-849AC7DD5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Contactez-nous !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00EEE1A-1090-784F-6D0F-C424F3B83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</p:spTree>
    <p:extLst>
      <p:ext uri="{BB962C8B-B14F-4D97-AF65-F5344CB8AC3E}">
        <p14:creationId xmlns:p14="http://schemas.microsoft.com/office/powerpoint/2010/main" val="1550668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B1497-0324-4B16-8D1D-BEB91F41F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471BE6-4846-2411-5D44-837BE6777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Au programme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007646-1382-6187-FA76-50E0CECC3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activités</a:t>
            </a:r>
          </a:p>
          <a:p>
            <a:endParaRPr lang="fr-FR" dirty="0"/>
          </a:p>
          <a:p>
            <a:r>
              <a:rPr lang="fr-FR" dirty="0"/>
              <a:t>Les ressources</a:t>
            </a:r>
          </a:p>
          <a:p>
            <a:pPr lvl="1"/>
            <a:r>
              <a:rPr lang="fr-FR" dirty="0"/>
              <a:t>Documentation pédagogique</a:t>
            </a:r>
          </a:p>
          <a:p>
            <a:pPr lvl="1"/>
            <a:r>
              <a:rPr lang="fr-FR" dirty="0"/>
              <a:t>Matériel sportif</a:t>
            </a:r>
          </a:p>
          <a:p>
            <a:endParaRPr lang="fr-FR" dirty="0"/>
          </a:p>
          <a:p>
            <a:r>
              <a:rPr lang="fr-FR" dirty="0"/>
              <a:t>La gestion administrative de l’association</a:t>
            </a:r>
          </a:p>
          <a:p>
            <a:pPr lvl="1"/>
            <a:r>
              <a:rPr lang="fr-FR" dirty="0"/>
              <a:t>Tarifs</a:t>
            </a:r>
          </a:p>
          <a:p>
            <a:pPr lvl="1"/>
            <a:r>
              <a:rPr lang="fr-FR" dirty="0"/>
              <a:t>Affiliation et adhésions</a:t>
            </a:r>
          </a:p>
          <a:p>
            <a:pPr lvl="1"/>
            <a:r>
              <a:rPr lang="fr-FR" dirty="0"/>
              <a:t>Assurances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985C05-E856-4832-37C2-002D2E653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</p:spTree>
    <p:extLst>
      <p:ext uri="{BB962C8B-B14F-4D97-AF65-F5344CB8AC3E}">
        <p14:creationId xmlns:p14="http://schemas.microsoft.com/office/powerpoint/2010/main" val="4010393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B3A262-5912-71DD-40B3-256DE5331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activités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B4731B0-EF4E-AF13-A6A7-BE31DAEE6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</p:spTree>
    <p:extLst>
      <p:ext uri="{BB962C8B-B14F-4D97-AF65-F5344CB8AC3E}">
        <p14:creationId xmlns:p14="http://schemas.microsoft.com/office/powerpoint/2010/main" val="4240620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C775EA-7064-7638-0CAD-02C762013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programme annuel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2C4A6F1-654F-3DB1-4BC1-276B12942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88FDBB6-8AB0-843A-00C0-A5E7AAB9F52C}"/>
              </a:ext>
            </a:extLst>
          </p:cNvPr>
          <p:cNvCxnSpPr>
            <a:cxnSpLocks/>
          </p:cNvCxnSpPr>
          <p:nvPr/>
        </p:nvCxnSpPr>
        <p:spPr>
          <a:xfrm>
            <a:off x="1152206" y="4061170"/>
            <a:ext cx="10896919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 de texte 2">
            <a:extLst>
              <a:ext uri="{FF2B5EF4-FFF2-40B4-BE49-F238E27FC236}">
                <a16:creationId xmlns:a16="http://schemas.microsoft.com/office/drawing/2014/main" id="{2E472ADB-1F7B-D534-BCC3-8D65E51A5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045" y="4320885"/>
            <a:ext cx="1241425" cy="291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200" b="1" dirty="0">
                <a:solidFill>
                  <a:srgbClr val="2DA7DA"/>
                </a:solidFill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fr-FR" sz="1200" b="1" dirty="0">
                <a:solidFill>
                  <a:srgbClr val="2DA7DA"/>
                </a:solidFill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septembre</a:t>
            </a:r>
            <a:endParaRPr lang="fr-FR" sz="1200" dirty="0">
              <a:solidFill>
                <a:srgbClr val="2DA7DA"/>
              </a:solidFill>
              <a:effectLst/>
              <a:latin typeface="Roboto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Zone de texte 2">
            <a:extLst>
              <a:ext uri="{FF2B5EF4-FFF2-40B4-BE49-F238E27FC236}">
                <a16:creationId xmlns:a16="http://schemas.microsoft.com/office/drawing/2014/main" id="{0CE1DB96-79AE-24E6-C848-C877ED8AA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152" y="4294850"/>
            <a:ext cx="1421346" cy="291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200" b="1" dirty="0">
                <a:solidFill>
                  <a:srgbClr val="009ADA"/>
                </a:solidFill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29 mars – 3 avril</a:t>
            </a:r>
            <a:endParaRPr lang="fr-FR" sz="1200" dirty="0">
              <a:effectLst/>
              <a:latin typeface="Roboto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6B9056E-D1D8-1474-EB38-E50D7F154B4B}"/>
              </a:ext>
            </a:extLst>
          </p:cNvPr>
          <p:cNvGrpSpPr/>
          <p:nvPr/>
        </p:nvGrpSpPr>
        <p:grpSpPr>
          <a:xfrm>
            <a:off x="1362005" y="1856450"/>
            <a:ext cx="2764874" cy="2390775"/>
            <a:chOff x="1362005" y="1856450"/>
            <a:chExt cx="2764874" cy="2390775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DB1AA218-8AF0-0B50-B74D-788FD5F57407}"/>
                </a:ext>
              </a:extLst>
            </p:cNvPr>
            <p:cNvSpPr/>
            <p:nvPr/>
          </p:nvSpPr>
          <p:spPr>
            <a:xfrm>
              <a:off x="1362005" y="3887815"/>
              <a:ext cx="359410" cy="35941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2DA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AF75D8C9-3C4F-C763-33E7-F30EFFDB5372}"/>
                </a:ext>
              </a:extLst>
            </p:cNvPr>
            <p:cNvCxnSpPr/>
            <p:nvPr/>
          </p:nvCxnSpPr>
          <p:spPr>
            <a:xfrm flipV="1">
              <a:off x="1540440" y="1856450"/>
              <a:ext cx="0" cy="2028825"/>
            </a:xfrm>
            <a:prstGeom prst="line">
              <a:avLst/>
            </a:prstGeom>
            <a:ln w="57150">
              <a:solidFill>
                <a:srgbClr val="2DA7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 de texte 2">
              <a:extLst>
                <a:ext uri="{FF2B5EF4-FFF2-40B4-BE49-F238E27FC236}">
                  <a16:creationId xmlns:a16="http://schemas.microsoft.com/office/drawing/2014/main" id="{4B51A018-B2CD-0A0F-DD2A-D4212B9707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6479" y="1856450"/>
              <a:ext cx="2480400" cy="500380"/>
            </a:xfrm>
            <a:prstGeom prst="rect">
              <a:avLst/>
            </a:prstGeom>
            <a:solidFill>
              <a:srgbClr val="2DA7DA"/>
            </a:solidFill>
            <a:ln>
              <a:noFill/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1000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Temps fort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110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Journée Nationale du Sport Scolaire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09A9AB8-4B6A-0E6B-B8C9-6075B403F7A2}"/>
              </a:ext>
            </a:extLst>
          </p:cNvPr>
          <p:cNvGrpSpPr/>
          <p:nvPr/>
        </p:nvGrpSpPr>
        <p:grpSpPr>
          <a:xfrm>
            <a:off x="3351124" y="2793075"/>
            <a:ext cx="2741578" cy="1447800"/>
            <a:chOff x="2949195" y="2793075"/>
            <a:chExt cx="2741578" cy="1447800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044A1549-4C3C-73F7-095D-CAD77BD8D7D4}"/>
                </a:ext>
              </a:extLst>
            </p:cNvPr>
            <p:cNvSpPr/>
            <p:nvPr/>
          </p:nvSpPr>
          <p:spPr>
            <a:xfrm>
              <a:off x="5331363" y="3881465"/>
              <a:ext cx="359410" cy="35941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2DA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F41B9842-36CD-249B-33B4-49F2D90B9AA2}"/>
                </a:ext>
              </a:extLst>
            </p:cNvPr>
            <p:cNvCxnSpPr/>
            <p:nvPr/>
          </p:nvCxnSpPr>
          <p:spPr>
            <a:xfrm flipV="1">
              <a:off x="5509163" y="2793075"/>
              <a:ext cx="0" cy="1085850"/>
            </a:xfrm>
            <a:prstGeom prst="line">
              <a:avLst/>
            </a:prstGeom>
            <a:ln w="57150">
              <a:solidFill>
                <a:srgbClr val="2DA7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Zone de texte 2">
              <a:extLst>
                <a:ext uri="{FF2B5EF4-FFF2-40B4-BE49-F238E27FC236}">
                  <a16:creationId xmlns:a16="http://schemas.microsoft.com/office/drawing/2014/main" id="{69C0AEC1-2584-C741-D39B-F93DA45568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9195" y="2798790"/>
              <a:ext cx="2478687" cy="497840"/>
            </a:xfrm>
            <a:prstGeom prst="rect">
              <a:avLst/>
            </a:prstGeom>
            <a:solidFill>
              <a:srgbClr val="2DA7DA"/>
            </a:solidFill>
            <a:ln>
              <a:noFill/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r">
                <a:lnSpc>
                  <a:spcPct val="107000"/>
                </a:lnSpc>
                <a:spcAft>
                  <a:spcPts val="0"/>
                </a:spcAft>
              </a:pPr>
              <a:r>
                <a:rPr lang="fr-FR" sz="1000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Temps fort</a:t>
              </a:r>
            </a:p>
            <a:p>
              <a:pPr algn="r">
                <a:lnSpc>
                  <a:spcPct val="107000"/>
                </a:lnSpc>
                <a:spcAft>
                  <a:spcPts val="0"/>
                </a:spcAft>
              </a:pPr>
              <a:r>
                <a:rPr lang="fr-FR" sz="110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Semaine olympique et paralympique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1B89FB82-5BBA-DEB7-46D0-91A9DF8E2360}"/>
              </a:ext>
            </a:extLst>
          </p:cNvPr>
          <p:cNvGrpSpPr/>
          <p:nvPr/>
        </p:nvGrpSpPr>
        <p:grpSpPr>
          <a:xfrm>
            <a:off x="1169048" y="3885275"/>
            <a:ext cx="3500120" cy="2044700"/>
            <a:chOff x="1169048" y="3885275"/>
            <a:chExt cx="3500120" cy="2044700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386F8351-4AD4-0D13-EF47-A8E430E63188}"/>
                </a:ext>
              </a:extLst>
            </p:cNvPr>
            <p:cNvSpPr/>
            <p:nvPr/>
          </p:nvSpPr>
          <p:spPr>
            <a:xfrm>
              <a:off x="4309758" y="3885275"/>
              <a:ext cx="359410" cy="35941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EB93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E4AAEC18-7F3E-97CF-0A6C-E3620673AFC9}"/>
                </a:ext>
              </a:extLst>
            </p:cNvPr>
            <p:cNvCxnSpPr/>
            <p:nvPr/>
          </p:nvCxnSpPr>
          <p:spPr>
            <a:xfrm flipV="1">
              <a:off x="4495178" y="4242145"/>
              <a:ext cx="0" cy="1687830"/>
            </a:xfrm>
            <a:prstGeom prst="line">
              <a:avLst/>
            </a:prstGeom>
            <a:ln w="57150">
              <a:solidFill>
                <a:srgbClr val="EB93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Zone de texte 2">
              <a:extLst>
                <a:ext uri="{FF2B5EF4-FFF2-40B4-BE49-F238E27FC236}">
                  <a16:creationId xmlns:a16="http://schemas.microsoft.com/office/drawing/2014/main" id="{D0193C14-86E3-46E0-EBFA-A7A03D7D61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9048" y="5236004"/>
              <a:ext cx="3233420" cy="691515"/>
            </a:xfrm>
            <a:prstGeom prst="rect">
              <a:avLst/>
            </a:prstGeom>
            <a:solidFill>
              <a:srgbClr val="EB9330"/>
            </a:solidFill>
            <a:ln>
              <a:noFill/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r">
                <a:lnSpc>
                  <a:spcPct val="107000"/>
                </a:lnSpc>
                <a:spcAft>
                  <a:spcPts val="0"/>
                </a:spcAft>
              </a:pPr>
              <a:r>
                <a:rPr lang="fr-FR" sz="1000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Rencontre de secteur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r">
                <a:lnSpc>
                  <a:spcPct val="107000"/>
                </a:lnSpc>
                <a:spcAft>
                  <a:spcPts val="0"/>
                </a:spcAft>
              </a:pPr>
              <a:r>
                <a:rPr lang="fr-FR" sz="110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Thème proposé par le secteur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r">
                <a:lnSpc>
                  <a:spcPct val="107000"/>
                </a:lnSpc>
                <a:spcAft>
                  <a:spcPts val="0"/>
                </a:spcAft>
              </a:pPr>
              <a:r>
                <a:rPr lang="fr-FR" sz="110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Rencontre interclasses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C873B92-80CF-EB26-7DEE-83BAFCF738FE}"/>
              </a:ext>
            </a:extLst>
          </p:cNvPr>
          <p:cNvGrpSpPr/>
          <p:nvPr/>
        </p:nvGrpSpPr>
        <p:grpSpPr>
          <a:xfrm>
            <a:off x="6670376" y="1913442"/>
            <a:ext cx="3047309" cy="2324100"/>
            <a:chOff x="6027284" y="1913442"/>
            <a:chExt cx="3047309" cy="2324100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6B20F0D-4265-CEE3-A1D2-78319602AF30}"/>
                </a:ext>
              </a:extLst>
            </p:cNvPr>
            <p:cNvSpPr/>
            <p:nvPr/>
          </p:nvSpPr>
          <p:spPr>
            <a:xfrm>
              <a:off x="8715183" y="3878132"/>
              <a:ext cx="359410" cy="35941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9FC7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FD7B370D-EBAD-8E41-ED20-FD0E5A0F2A04}"/>
                </a:ext>
              </a:extLst>
            </p:cNvPr>
            <p:cNvCxnSpPr/>
            <p:nvPr/>
          </p:nvCxnSpPr>
          <p:spPr>
            <a:xfrm flipV="1">
              <a:off x="8896158" y="1913442"/>
              <a:ext cx="0" cy="1962150"/>
            </a:xfrm>
            <a:prstGeom prst="line">
              <a:avLst/>
            </a:prstGeom>
            <a:ln w="57150">
              <a:solidFill>
                <a:srgbClr val="9FC7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Zone de texte 2">
              <a:extLst>
                <a:ext uri="{FF2B5EF4-FFF2-40B4-BE49-F238E27FC236}">
                  <a16:creationId xmlns:a16="http://schemas.microsoft.com/office/drawing/2014/main" id="{AF616F57-57F3-E5A6-C380-75AD1CE4F2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27284" y="1914712"/>
              <a:ext cx="2787594" cy="1256345"/>
            </a:xfrm>
            <a:prstGeom prst="rect">
              <a:avLst/>
            </a:prstGeom>
            <a:solidFill>
              <a:srgbClr val="9FC76E"/>
            </a:solidFill>
            <a:ln>
              <a:noFill/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r">
                <a:lnSpc>
                  <a:spcPct val="107000"/>
                </a:lnSpc>
                <a:spcAft>
                  <a:spcPts val="0"/>
                </a:spcAft>
              </a:pPr>
              <a:r>
                <a:rPr lang="fr-FR" sz="1000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Opération nationale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r">
                <a:lnSpc>
                  <a:spcPct val="107000"/>
                </a:lnSpc>
                <a:spcAft>
                  <a:spcPts val="0"/>
                </a:spcAft>
              </a:pPr>
              <a:r>
                <a:rPr lang="fr-FR" sz="110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Thème proposé par le national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60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Exemple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600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Cycle 1</a:t>
              </a: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A l’USEP, la maternelle entre en jeu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600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Cycle 2</a:t>
              </a: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P’tit tour USEP 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600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Cycle 3</a:t>
              </a: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A l’USEP, l’athlé ça se VIE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r">
                <a:lnSpc>
                  <a:spcPct val="107000"/>
                </a:lnSpc>
                <a:spcAft>
                  <a:spcPts val="0"/>
                </a:spcAft>
              </a:pP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6AC9AB3-E59D-CF69-41E8-70DAE4DD8381}"/>
              </a:ext>
            </a:extLst>
          </p:cNvPr>
          <p:cNvGrpSpPr/>
          <p:nvPr/>
        </p:nvGrpSpPr>
        <p:grpSpPr>
          <a:xfrm>
            <a:off x="7266241" y="3898926"/>
            <a:ext cx="2839719" cy="2072640"/>
            <a:chOff x="6623148" y="3898926"/>
            <a:chExt cx="2839719" cy="2072640"/>
          </a:xfrm>
        </p:grpSpPr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2B9D5893-69CF-2587-0822-9329247620FD}"/>
                </a:ext>
              </a:extLst>
            </p:cNvPr>
            <p:cNvSpPr/>
            <p:nvPr/>
          </p:nvSpPr>
          <p:spPr>
            <a:xfrm>
              <a:off x="6623148" y="3898926"/>
              <a:ext cx="359410" cy="35941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EC237802-F2EC-FA19-85D9-F3E0C5C52100}"/>
                </a:ext>
              </a:extLst>
            </p:cNvPr>
            <p:cNvCxnSpPr/>
            <p:nvPr/>
          </p:nvCxnSpPr>
          <p:spPr>
            <a:xfrm flipV="1">
              <a:off x="6807933" y="4255161"/>
              <a:ext cx="0" cy="171640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Zone de texte 2">
              <a:extLst>
                <a:ext uri="{FF2B5EF4-FFF2-40B4-BE49-F238E27FC236}">
                  <a16:creationId xmlns:a16="http://schemas.microsoft.com/office/drawing/2014/main" id="{1BE4C110-6128-D479-4283-8E54AD6A39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03184" y="4695852"/>
              <a:ext cx="2559683" cy="1275714"/>
            </a:xfrm>
            <a:prstGeom prst="rect">
              <a:avLst/>
            </a:prstGeom>
            <a:solidFill>
              <a:srgbClr val="FF0000"/>
            </a:solidFill>
            <a:ln>
              <a:noFill/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1000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Rencontre départementale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110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Thème proposé par le département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60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Exemple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600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Cycle 1</a:t>
              </a: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Printemps des maternelles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600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Cycle 2</a:t>
              </a: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fr-FR" sz="1050" b="1" dirty="0" err="1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USEP’athlon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600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Cycle 3</a:t>
              </a: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Jouons l’originalité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0"/>
                </a:spcAft>
              </a:pP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7000"/>
                </a:lnSpc>
                <a:spcAft>
                  <a:spcPts val="800"/>
                </a:spcAft>
              </a:pP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9AE47512-BEDA-F2F1-6473-BFD189564187}"/>
              </a:ext>
            </a:extLst>
          </p:cNvPr>
          <p:cNvGrpSpPr/>
          <p:nvPr/>
        </p:nvGrpSpPr>
        <p:grpSpPr>
          <a:xfrm>
            <a:off x="10065084" y="1903282"/>
            <a:ext cx="1768102" cy="2334260"/>
            <a:chOff x="10065084" y="1903282"/>
            <a:chExt cx="1768102" cy="2334260"/>
          </a:xfrm>
        </p:grpSpPr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7D64B1D7-B6B9-559C-7ADD-5D3FE78A4B43}"/>
                </a:ext>
              </a:extLst>
            </p:cNvPr>
            <p:cNvCxnSpPr/>
            <p:nvPr/>
          </p:nvCxnSpPr>
          <p:spPr>
            <a:xfrm flipV="1">
              <a:off x="11651576" y="1903917"/>
              <a:ext cx="0" cy="2014220"/>
            </a:xfrm>
            <a:prstGeom prst="line">
              <a:avLst/>
            </a:prstGeom>
            <a:ln w="57150">
              <a:solidFill>
                <a:srgbClr val="2DA7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Zone de texte 2">
              <a:extLst>
                <a:ext uri="{FF2B5EF4-FFF2-40B4-BE49-F238E27FC236}">
                  <a16:creationId xmlns:a16="http://schemas.microsoft.com/office/drawing/2014/main" id="{9CBAC432-940A-629A-1FAB-BAE6F34273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65084" y="1903282"/>
              <a:ext cx="1500131" cy="502285"/>
            </a:xfrm>
            <a:prstGeom prst="rect">
              <a:avLst/>
            </a:prstGeom>
            <a:solidFill>
              <a:srgbClr val="2DA7DA"/>
            </a:solidFill>
            <a:ln>
              <a:noFill/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r">
                <a:lnSpc>
                  <a:spcPct val="107000"/>
                </a:lnSpc>
                <a:spcAft>
                  <a:spcPts val="0"/>
                </a:spcAft>
              </a:pPr>
              <a:r>
                <a:rPr lang="fr-FR" sz="1000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Temps fort</a:t>
              </a:r>
            </a:p>
            <a:p>
              <a:pPr algn="r">
                <a:lnSpc>
                  <a:spcPct val="107000"/>
                </a:lnSpc>
                <a:spcAft>
                  <a:spcPts val="0"/>
                </a:spcAft>
              </a:pPr>
              <a:r>
                <a:rPr lang="fr-FR" sz="110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Journée olympique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fr-FR" sz="1050" b="1" dirty="0">
                  <a:effectLst/>
                  <a:latin typeface="Roboto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fr-FR" sz="1050" dirty="0"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1C001BB4-4BAD-B164-532B-B4B468CAFF87}"/>
                </a:ext>
              </a:extLst>
            </p:cNvPr>
            <p:cNvSpPr/>
            <p:nvPr/>
          </p:nvSpPr>
          <p:spPr>
            <a:xfrm>
              <a:off x="11473776" y="3878132"/>
              <a:ext cx="359410" cy="35941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2DA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</p:grpSp>
      <p:sp>
        <p:nvSpPr>
          <p:cNvPr id="39" name="Zone de texte 2">
            <a:extLst>
              <a:ext uri="{FF2B5EF4-FFF2-40B4-BE49-F238E27FC236}">
                <a16:creationId xmlns:a16="http://schemas.microsoft.com/office/drawing/2014/main" id="{D8E81007-CB3E-1AB5-1A84-4035526FA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4641" y="4288865"/>
            <a:ext cx="770078" cy="291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200" b="1" dirty="0">
                <a:solidFill>
                  <a:srgbClr val="2DA7DA"/>
                </a:solidFill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23 juin</a:t>
            </a:r>
            <a:endParaRPr lang="fr-FR" sz="1200" dirty="0">
              <a:solidFill>
                <a:srgbClr val="2DA7DA"/>
              </a:solidFill>
              <a:effectLst/>
              <a:latin typeface="Roboto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Zone de texte 2">
            <a:extLst>
              <a:ext uri="{FF2B5EF4-FFF2-40B4-BE49-F238E27FC236}">
                <a16:creationId xmlns:a16="http://schemas.microsoft.com/office/drawing/2014/main" id="{43897BED-3117-276A-122F-585548231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0418" y="3795135"/>
            <a:ext cx="1835150" cy="291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200" i="1">
                <a:solidFill>
                  <a:srgbClr val="7F7D7E"/>
                </a:solidFill>
                <a:effectLst/>
                <a:latin typeface="Robo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Mon année scolaire</a:t>
            </a:r>
            <a:endParaRPr lang="fr-FR" sz="1200">
              <a:effectLst/>
              <a:latin typeface="Roboto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2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E03364-4B16-C76F-DC7A-C19F15217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temps forts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C4FBE1-8970-1883-A5EA-8CB8BECE9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221" y="1825625"/>
            <a:ext cx="6821706" cy="4351338"/>
          </a:xfrm>
        </p:spPr>
        <p:txBody>
          <a:bodyPr>
            <a:normAutofit/>
          </a:bodyPr>
          <a:lstStyle/>
          <a:p>
            <a:r>
              <a:rPr lang="fr-FR" dirty="0"/>
              <a:t>Journée nationale du sport scolaire – mercredi 16 septembre 2026</a:t>
            </a:r>
          </a:p>
          <a:p>
            <a:pPr lvl="1"/>
            <a:r>
              <a:rPr lang="fr-FR" dirty="0"/>
              <a:t>Détails</a:t>
            </a:r>
          </a:p>
          <a:p>
            <a:endParaRPr lang="fr-FR" dirty="0"/>
          </a:p>
          <a:p>
            <a:r>
              <a:rPr lang="fr-FR" dirty="0"/>
              <a:t>Semaine olympique et paralympique –</a:t>
            </a:r>
            <a:br>
              <a:rPr lang="fr-FR" dirty="0"/>
            </a:br>
            <a:r>
              <a:rPr lang="fr-FR" dirty="0"/>
              <a:t>du 29 mars au 3 avril 2027</a:t>
            </a:r>
          </a:p>
          <a:p>
            <a:pPr lvl="1"/>
            <a:r>
              <a:rPr lang="fr-FR" dirty="0"/>
              <a:t>Détails</a:t>
            </a:r>
          </a:p>
          <a:p>
            <a:endParaRPr lang="fr-FR" dirty="0"/>
          </a:p>
          <a:p>
            <a:r>
              <a:rPr lang="fr-FR" dirty="0"/>
              <a:t>Journée olympique – mercredi 23 juin 2027 </a:t>
            </a:r>
          </a:p>
          <a:p>
            <a:pPr lvl="1"/>
            <a:r>
              <a:rPr lang="fr-FR" dirty="0"/>
              <a:t>Détails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49AA07B-A89E-B94B-51CE-BFAB92048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F890A89-4F40-E05C-858F-5F913E894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21203">
            <a:off x="8189406" y="1719822"/>
            <a:ext cx="2987083" cy="4228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811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877294-AB9B-A776-9B0F-AA7349224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opérations nationales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5CC795-B0BB-2A1B-0E35-BA83976A9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4AAE836F-9B3F-0E7E-8AE4-EAA3917EB8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42983" y="1825625"/>
            <a:ext cx="1002350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70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1FC25-5C50-3DC4-27E4-3C31715FA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EC19A5-2F90-5699-27F1-9E62014D6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rencontres départementales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D42D63-D95B-2B14-C28D-3E8B4E120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Programme…</a:t>
            </a:r>
          </a:p>
          <a:p>
            <a:endParaRPr lang="fr-FR" dirty="0"/>
          </a:p>
          <a:p>
            <a:r>
              <a:rPr lang="fr-FR" dirty="0"/>
              <a:t>Modalité de participations…</a:t>
            </a:r>
          </a:p>
          <a:p>
            <a:endParaRPr lang="fr-FR" dirty="0"/>
          </a:p>
          <a:p>
            <a:r>
              <a:rPr lang="fr-FR" dirty="0"/>
              <a:t>Inscription…</a:t>
            </a:r>
          </a:p>
          <a:p>
            <a:endParaRPr lang="fr-FR" dirty="0"/>
          </a:p>
          <a:p>
            <a:r>
              <a:rPr lang="fr-FR" dirty="0"/>
              <a:t>Contact…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9FCC96-72CE-5263-F893-83CC86D0F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5830FE3-8899-F1B9-8CBB-69B619EDB009}"/>
              </a:ext>
            </a:extLst>
          </p:cNvPr>
          <p:cNvGrpSpPr/>
          <p:nvPr/>
        </p:nvGrpSpPr>
        <p:grpSpPr>
          <a:xfrm>
            <a:off x="8762430" y="2975749"/>
            <a:ext cx="2439539" cy="1235058"/>
            <a:chOff x="7252667" y="1570036"/>
            <a:chExt cx="3981960" cy="2015935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9DC9050E-1AD5-80E4-7AF6-11F7B3EBC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11670" t="14766" r="40101" b="43307"/>
            <a:stretch/>
          </p:blipFill>
          <p:spPr>
            <a:xfrm>
              <a:off x="7252667" y="1570036"/>
              <a:ext cx="3936077" cy="1924724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FE50473-D5D6-DF9E-09C7-1FB39B92767D}"/>
                </a:ext>
              </a:extLst>
            </p:cNvPr>
            <p:cNvSpPr/>
            <p:nvPr/>
          </p:nvSpPr>
          <p:spPr>
            <a:xfrm rot="20711724">
              <a:off x="7539700" y="2246775"/>
              <a:ext cx="3308466" cy="6081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A369660-CABC-EFAE-1A30-98DD95F049ED}"/>
                </a:ext>
              </a:extLst>
            </p:cNvPr>
            <p:cNvSpPr txBox="1"/>
            <p:nvPr/>
          </p:nvSpPr>
          <p:spPr>
            <a:xfrm rot="20748598">
              <a:off x="7400656" y="2011032"/>
              <a:ext cx="3640098" cy="10549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b="1" dirty="0">
                  <a:solidFill>
                    <a:srgbClr val="F40101"/>
                  </a:solidFill>
                  <a:latin typeface="Stencil" panose="040409050D0802020404" pitchFamily="82" charset="0"/>
                </a:rPr>
                <a:t>S’inscrire avant</a:t>
              </a:r>
            </a:p>
            <a:p>
              <a:pPr algn="ctr"/>
              <a:r>
                <a:rPr lang="fr-FR" b="1" dirty="0">
                  <a:solidFill>
                    <a:srgbClr val="F40101"/>
                  </a:solidFill>
                  <a:latin typeface="Stencil" panose="040409050D0802020404" pitchFamily="82" charset="0"/>
                </a:rPr>
                <a:t>le 17 octobre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A0986BC-C1FC-F342-202E-3E9BA8D644D7}"/>
                </a:ext>
              </a:extLst>
            </p:cNvPr>
            <p:cNvSpPr/>
            <p:nvPr/>
          </p:nvSpPr>
          <p:spPr>
            <a:xfrm>
              <a:off x="9671323" y="3004080"/>
              <a:ext cx="1563304" cy="58189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4161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F4AB0-981B-EFCA-0B5A-571132A38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DD6DBC-033D-B467-1543-A1105FA84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rencontres de secteurs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150212-B7E4-A43F-E3BE-4D261527E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Programme…</a:t>
            </a:r>
          </a:p>
          <a:p>
            <a:endParaRPr lang="fr-FR" dirty="0"/>
          </a:p>
          <a:p>
            <a:r>
              <a:rPr lang="fr-FR" dirty="0"/>
              <a:t>Modalité de participations…</a:t>
            </a:r>
          </a:p>
          <a:p>
            <a:endParaRPr lang="fr-FR" dirty="0"/>
          </a:p>
          <a:p>
            <a:r>
              <a:rPr lang="fr-FR" dirty="0"/>
              <a:t>Inscription…</a:t>
            </a:r>
          </a:p>
          <a:p>
            <a:endParaRPr lang="fr-FR" dirty="0"/>
          </a:p>
          <a:p>
            <a:r>
              <a:rPr lang="fr-FR" dirty="0"/>
              <a:t>Contact…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60E3B0-B9C5-1FE7-6C34-C2D3D15D5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E2B7945-EFAA-A676-A5F9-87B751191503}"/>
              </a:ext>
            </a:extLst>
          </p:cNvPr>
          <p:cNvGrpSpPr/>
          <p:nvPr/>
        </p:nvGrpSpPr>
        <p:grpSpPr>
          <a:xfrm>
            <a:off x="8762430" y="2975749"/>
            <a:ext cx="2439539" cy="1235058"/>
            <a:chOff x="7252667" y="1570036"/>
            <a:chExt cx="3981960" cy="2015935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2696026E-F147-519B-CBE1-65D038B3BB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11670" t="14766" r="40101" b="43307"/>
            <a:stretch/>
          </p:blipFill>
          <p:spPr>
            <a:xfrm>
              <a:off x="7252667" y="1570036"/>
              <a:ext cx="3936077" cy="1924724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45459A-4010-D8B4-760E-B2878C1118A2}"/>
                </a:ext>
              </a:extLst>
            </p:cNvPr>
            <p:cNvSpPr/>
            <p:nvPr/>
          </p:nvSpPr>
          <p:spPr>
            <a:xfrm rot="20711724">
              <a:off x="7539700" y="2246775"/>
              <a:ext cx="3308466" cy="6081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79098769-5B44-A391-D7EA-0F3D42ED2C8A}"/>
                </a:ext>
              </a:extLst>
            </p:cNvPr>
            <p:cNvSpPr txBox="1"/>
            <p:nvPr/>
          </p:nvSpPr>
          <p:spPr>
            <a:xfrm rot="20748598">
              <a:off x="7400656" y="2011032"/>
              <a:ext cx="3640098" cy="10549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b="1" dirty="0">
                  <a:solidFill>
                    <a:srgbClr val="F40101"/>
                  </a:solidFill>
                  <a:latin typeface="Stencil" panose="040409050D0802020404" pitchFamily="82" charset="0"/>
                </a:rPr>
                <a:t>S’inscrire avant</a:t>
              </a:r>
            </a:p>
            <a:p>
              <a:pPr algn="ctr"/>
              <a:r>
                <a:rPr lang="fr-FR" b="1" dirty="0">
                  <a:solidFill>
                    <a:srgbClr val="F40101"/>
                  </a:solidFill>
                  <a:latin typeface="Stencil" panose="040409050D0802020404" pitchFamily="82" charset="0"/>
                </a:rPr>
                <a:t>le 17 octobre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FDE1D6F-D50A-2950-9876-CDD8E5A9AFC2}"/>
                </a:ext>
              </a:extLst>
            </p:cNvPr>
            <p:cNvSpPr/>
            <p:nvPr/>
          </p:nvSpPr>
          <p:spPr>
            <a:xfrm>
              <a:off x="9671323" y="3004080"/>
              <a:ext cx="1563304" cy="58189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2774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64861-0E5F-23B2-3F8A-0EC34373F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7CE839-D90A-66B9-0E77-8C9192BB6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ressources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1524388-5D37-9A84-8AB6-09D0B728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USEP nationale</a:t>
            </a:r>
          </a:p>
        </p:txBody>
      </p:sp>
    </p:spTree>
    <p:extLst>
      <p:ext uri="{BB962C8B-B14F-4D97-AF65-F5344CB8AC3E}">
        <p14:creationId xmlns:p14="http://schemas.microsoft.com/office/powerpoint/2010/main" val="233481162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SEP">
      <a:majorFont>
        <a:latin typeface="Bauhaus"/>
        <a:ea typeface=""/>
        <a:cs typeface=""/>
      </a:majorFont>
      <a:minorFont>
        <a:latin typeface="Bauhau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4A72CFC78B2849AE44BF5AB0EC7339" ma:contentTypeVersion="16" ma:contentTypeDescription="Crée un document." ma:contentTypeScope="" ma:versionID="d8ecfdba38283145b1f08f0deb97f6a8">
  <xsd:schema xmlns:xsd="http://www.w3.org/2001/XMLSchema" xmlns:xs="http://www.w3.org/2001/XMLSchema" xmlns:p="http://schemas.microsoft.com/office/2006/metadata/properties" xmlns:ns2="321d6dbf-2f06-4c73-97f8-6a62136317b7" xmlns:ns3="5f8b3ac2-acf7-4e7f-aba3-a99ff2f66f2e" targetNamespace="http://schemas.microsoft.com/office/2006/metadata/properties" ma:root="true" ma:fieldsID="cb48f76fb35752317c8ca1cfa040f756" ns2:_="" ns3:_="">
    <xsd:import namespace="321d6dbf-2f06-4c73-97f8-6a62136317b7"/>
    <xsd:import namespace="5f8b3ac2-acf7-4e7f-aba3-a99ff2f66f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1d6dbf-2f06-4c73-97f8-6a62136317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4b4424ac-ae4d-4fc9-a8a6-5888ea90b8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b3ac2-acf7-4e7f-aba3-a99ff2f66f2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d9a5399e-2275-4149-9af1-a6998c9c61d3}" ma:internalName="TaxCatchAll" ma:showField="CatchAllData" ma:web="5f8b3ac2-acf7-4e7f-aba3-a99ff2f66f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1d6dbf-2f06-4c73-97f8-6a62136317b7">
      <Terms xmlns="http://schemas.microsoft.com/office/infopath/2007/PartnerControls"/>
    </lcf76f155ced4ddcb4097134ff3c332f>
    <TaxCatchAll xmlns="5f8b3ac2-acf7-4e7f-aba3-a99ff2f66f2e" xsi:nil="true"/>
    <SharedWithUsers xmlns="5f8b3ac2-acf7-4e7f-aba3-a99ff2f66f2e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A1D9BD-B9BF-4EC3-92AE-964E84D4AA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1d6dbf-2f06-4c73-97f8-6a62136317b7"/>
    <ds:schemaRef ds:uri="5f8b3ac2-acf7-4e7f-aba3-a99ff2f66f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247B35A-4BD7-48FC-95BD-AA3EEABAB67C}">
  <ds:schemaRefs>
    <ds:schemaRef ds:uri="http://schemas.microsoft.com/office/2006/metadata/properties"/>
    <ds:schemaRef ds:uri="http://schemas.microsoft.com/office/infopath/2007/PartnerControls"/>
    <ds:schemaRef ds:uri="0f31a142-1549-45e1-af71-f64c5039c357"/>
    <ds:schemaRef ds:uri="e1825a56-ccda-439d-8df0-de49553f3785"/>
    <ds:schemaRef ds:uri="d08e418f-08e3-4659-ade4-5d356ba09f3b"/>
    <ds:schemaRef ds:uri="88c2e01c-77df-4cf8-bc5b-f340f58056a2"/>
    <ds:schemaRef ds:uri="321d6dbf-2f06-4c73-97f8-6a62136317b7"/>
    <ds:schemaRef ds:uri="5f8b3ac2-acf7-4e7f-aba3-a99ff2f66f2e"/>
  </ds:schemaRefs>
</ds:datastoreItem>
</file>

<file path=customXml/itemProps3.xml><?xml version="1.0" encoding="utf-8"?>
<ds:datastoreItem xmlns:ds="http://schemas.openxmlformats.org/officeDocument/2006/customXml" ds:itemID="{A88739C7-24D3-4D20-B696-7E86F2AFA7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Words>637</Words>
  <Application>Microsoft Office PowerPoint</Application>
  <PresentationFormat>Grand écran</PresentationFormat>
  <Paragraphs>177</Paragraphs>
  <Slides>19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Arial</vt:lpstr>
      <vt:lpstr>Bauhaus</vt:lpstr>
      <vt:lpstr>Bauhaus 93</vt:lpstr>
      <vt:lpstr>Calibri</vt:lpstr>
      <vt:lpstr>Roboto</vt:lpstr>
      <vt:lpstr>Stencil</vt:lpstr>
      <vt:lpstr>Wingdings</vt:lpstr>
      <vt:lpstr>Thème Office</vt:lpstr>
      <vt:lpstr>L’usep fait sa rentrée</vt:lpstr>
      <vt:lpstr>Au programme !</vt:lpstr>
      <vt:lpstr>Les activités</vt:lpstr>
      <vt:lpstr>Le programme annuel</vt:lpstr>
      <vt:lpstr>Les temps forts</vt:lpstr>
      <vt:lpstr>Les opérations nationales</vt:lpstr>
      <vt:lpstr>Les rencontres départementales</vt:lpstr>
      <vt:lpstr>Les rencontres de secteurs</vt:lpstr>
      <vt:lpstr>Les ressources </vt:lpstr>
      <vt:lpstr>La documentation pédagogique </vt:lpstr>
      <vt:lpstr>Le matériel sportif</vt:lpstr>
      <vt:lpstr>La gestion administrative </vt:lpstr>
      <vt:lpstr>Les tarifs statutaires</vt:lpstr>
      <vt:lpstr>L’affiliation de l’association </vt:lpstr>
      <vt:lpstr>L’assurance de l’association</vt:lpstr>
      <vt:lpstr>Le contrat d’établissement</vt:lpstr>
      <vt:lpstr>Le contrat d’établissement</vt:lpstr>
      <vt:lpstr>La déclaration de sinistre</vt:lpstr>
      <vt:lpstr>Contactez-nous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Utilisateur Microsoft Office</dc:creator>
  <cp:lastModifiedBy>USEP 92</cp:lastModifiedBy>
  <cp:revision>9</cp:revision>
  <cp:lastPrinted>2023-11-16T18:28:04Z</cp:lastPrinted>
  <dcterms:created xsi:type="dcterms:W3CDTF">2019-03-26T13:31:42Z</dcterms:created>
  <dcterms:modified xsi:type="dcterms:W3CDTF">2026-07-03T07:10:55Z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0x010100DF4A72CFC78B2849AE44BF5AB0EC7339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